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4630400" cy="8229600"/>
  <p:notesSz cx="8229600" cy="14630400"/>
  <p:embeddedFontLst>
    <p:embeddedFont>
      <p:font typeface="Inter"/>
      <p:regular r:id="rId37"/>
    </p:embeddedFont>
    <p:embeddedFont>
      <p:font typeface="Inter"/>
      <p:regular r:id="rId38"/>
    </p:embeddedFont>
    <p:embeddedFont>
      <p:font typeface="Inter"/>
      <p:regular r:id="rId39"/>
    </p:embeddedFont>
    <p:embeddedFont>
      <p:font typeface="Inter"/>
      <p:regular r:id="rId40"/>
    </p:embeddedFont>
    <p:embeddedFont>
      <p:font typeface="Inter"/>
      <p:regular r:id="rId41"/>
    </p:embeddedFont>
    <p:embeddedFont>
      <p:font typeface="Inter"/>
      <p:regular r:id="rId42"/>
    </p:embeddedFont>
    <p:embeddedFont>
      <p:font typeface="Inter"/>
      <p:regular r:id="rId43"/>
    </p:embeddedFont>
    <p:embeddedFont>
      <p:font typeface="Inter"/>
      <p:regular r:id="rId4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37" Type="http://schemas.openxmlformats.org/officeDocument/2006/relationships/font" Target="fonts/font1.fntdata"/><Relationship Id="rId38" Type="http://schemas.openxmlformats.org/officeDocument/2006/relationships/font" Target="fonts/font2.fntdata"/><Relationship Id="rId39" Type="http://schemas.openxmlformats.org/officeDocument/2006/relationships/font" Target="fonts/font3.fntdata"/><Relationship Id="rId40" Type="http://schemas.openxmlformats.org/officeDocument/2006/relationships/font" Target="fonts/font4.fntdata"/><Relationship Id="rId41" Type="http://schemas.openxmlformats.org/officeDocument/2006/relationships/font" Target="fonts/font5.fntdata"/><Relationship Id="rId42" Type="http://schemas.openxmlformats.org/officeDocument/2006/relationships/font" Target="fonts/font6.fntdata"/><Relationship Id="rId43" Type="http://schemas.openxmlformats.org/officeDocument/2006/relationships/font" Target="fonts/font7.fntdata"/><Relationship Id="rId4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image" Target="../media/image-11-4.png"/><Relationship Id="rId5" Type="http://schemas.openxmlformats.org/officeDocument/2006/relationships/image" Target="../media/image-11-5.svg"/><Relationship Id="rId6" Type="http://schemas.openxmlformats.org/officeDocument/2006/relationships/image" Target="../media/image-11-6.png"/><Relationship Id="rId7" Type="http://schemas.openxmlformats.org/officeDocument/2006/relationships/image" Target="../media/image-11-7.svg"/><Relationship Id="rId8" Type="http://schemas.openxmlformats.org/officeDocument/2006/relationships/slideLayout" Target="../slideLayouts/slideLayout12.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svg"/><Relationship Id="rId3" Type="http://schemas.openxmlformats.org/officeDocument/2006/relationships/image" Target="../media/image-14-3.png"/><Relationship Id="rId4" Type="http://schemas.openxmlformats.org/officeDocument/2006/relationships/image" Target="../media/image-14-4.svg"/><Relationship Id="rId5" Type="http://schemas.openxmlformats.org/officeDocument/2006/relationships/image" Target="../media/image-14-5.png"/><Relationship Id="rId6" Type="http://schemas.openxmlformats.org/officeDocument/2006/relationships/image" Target="../media/image-14-6.svg"/><Relationship Id="rId7" Type="http://schemas.openxmlformats.org/officeDocument/2006/relationships/slideLayout" Target="../slideLayouts/slideLayout15.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sv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sv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sv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svg"/><Relationship Id="rId13" Type="http://schemas.openxmlformats.org/officeDocument/2006/relationships/slideLayout" Target="../slideLayouts/slideLayout17.xml"/><Relationship Id="rId1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8.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2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28.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10815"/>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Mạng Máy Tính: Nền Tảng của Thế Giới Số</a:t>
            </a:r>
            <a:endParaRPr lang="en-US" sz="3900" dirty="0"/>
          </a:p>
        </p:txBody>
      </p:sp>
      <p:sp>
        <p:nvSpPr>
          <p:cNvPr id="4" name="Text 1"/>
          <p:cNvSpPr/>
          <p:nvPr/>
        </p:nvSpPr>
        <p:spPr>
          <a:xfrm>
            <a:off x="6280190" y="424862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Chào mừng bạn đến với hành trình khám phá thế giới kỳ diệu của mạng máy tính! Trong khóa học này, chúng ta sẽ cùng nhau tìm hiểu về công nghệ đang định hình cuộc sống hiện đại - từ cách chúng ta giao tiếp, học tập, làm việc đến giải trí.</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220754"/>
            <a:ext cx="9070538"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Hình Trạng Mạng - Network Topology</a:t>
            </a:r>
            <a:endParaRPr lang="en-US" sz="3900" dirty="0"/>
          </a:p>
        </p:txBody>
      </p:sp>
      <p:sp>
        <p:nvSpPr>
          <p:cNvPr id="3" name="Text 1"/>
          <p:cNvSpPr/>
          <p:nvPr/>
        </p:nvSpPr>
        <p:spPr>
          <a:xfrm>
            <a:off x="793790" y="323766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Hình trạng mạng định nghĩa cấu trúc của mạng, quy định cách các máy tính được liên kết với nhau. Đây là yếu tố quan trọng ảnh hưởng đến hiệu suất, độ tin cậy và chi phí của hệ thống mạng.</a:t>
            </a:r>
            <a:endParaRPr lang="en-US" sz="1550" dirty="0"/>
          </a:p>
        </p:txBody>
      </p:sp>
      <p:sp>
        <p:nvSpPr>
          <p:cNvPr id="4" name="Shape 2"/>
          <p:cNvSpPr/>
          <p:nvPr/>
        </p:nvSpPr>
        <p:spPr>
          <a:xfrm>
            <a:off x="793790" y="4095988"/>
            <a:ext cx="6422231" cy="1912858"/>
          </a:xfrm>
          <a:prstGeom prst="roundRect">
            <a:avLst>
              <a:gd name="adj" fmla="val 4358"/>
            </a:avLst>
          </a:prstGeom>
          <a:solidFill>
            <a:srgbClr val="1F4E9E"/>
          </a:solidFill>
          <a:ln w="7620">
            <a:solidFill>
              <a:srgbClr val="3867B7"/>
            </a:solidFill>
            <a:prstDash val="solid"/>
          </a:ln>
        </p:spPr>
      </p:sp>
      <p:sp>
        <p:nvSpPr>
          <p:cNvPr id="5" name="Text 3"/>
          <p:cNvSpPr/>
          <p:nvPr/>
        </p:nvSpPr>
        <p:spPr>
          <a:xfrm>
            <a:off x="999768" y="430196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Inter Bold" pitchFamily="34" charset="0"/>
                <a:ea typeface="Inter Bold" pitchFamily="34" charset="-122"/>
                <a:cs typeface="Inter Bold" pitchFamily="34" charset="-120"/>
              </a:rPr>
              <a:t>Hình trạng Vật lý</a:t>
            </a:r>
            <a:endParaRPr lang="en-US" sz="1950" dirty="0"/>
          </a:p>
        </p:txBody>
      </p:sp>
      <p:sp>
        <p:nvSpPr>
          <p:cNvPr id="6" name="Text 4"/>
          <p:cNvSpPr/>
          <p:nvPr/>
        </p:nvSpPr>
        <p:spPr>
          <a:xfrm>
            <a:off x="999768" y="4731187"/>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Inter" pitchFamily="34" charset="0"/>
                <a:ea typeface="Inter" pitchFamily="34" charset="-122"/>
                <a:cs typeface="Inter" pitchFamily="34" charset="-120"/>
              </a:rPr>
              <a:t>Trả lời: </a:t>
            </a:r>
            <a:pPr algn="l" indent="0" marL="0">
              <a:lnSpc>
                <a:spcPts val="2500"/>
              </a:lnSpc>
              <a:buNone/>
            </a:pPr>
            <a:r>
              <a:rPr lang="en-US" sz="1550" i="1" dirty="0">
                <a:solidFill>
                  <a:srgbClr val="FFFFFF"/>
                </a:solidFill>
                <a:latin typeface="Inter" pitchFamily="34" charset="0"/>
                <a:ea typeface="Inter" pitchFamily="34" charset="-122"/>
                <a:cs typeface="Inter" pitchFamily="34" charset="-120"/>
              </a:rPr>
              <a:t>Các máy tính được nối với nhau như thế nào?</a:t>
            </a:r>
            <a:endParaRPr lang="en-US" sz="1550" dirty="0"/>
          </a:p>
        </p:txBody>
      </p:sp>
      <p:sp>
        <p:nvSpPr>
          <p:cNvPr id="7" name="Text 5"/>
          <p:cNvSpPr/>
          <p:nvPr/>
        </p:nvSpPr>
        <p:spPr>
          <a:xfrm>
            <a:off x="999768" y="5167789"/>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Inter" pitchFamily="34" charset="0"/>
                <a:ea typeface="Inter" pitchFamily="34" charset="-122"/>
                <a:cs typeface="Inter" pitchFamily="34" charset="-120"/>
              </a:rPr>
              <a:t>Phản ánh cấu trúc hình học thực tế của mạng</a:t>
            </a:r>
            <a:endParaRPr lang="en-US" sz="1550" dirty="0"/>
          </a:p>
        </p:txBody>
      </p:sp>
      <p:sp>
        <p:nvSpPr>
          <p:cNvPr id="8" name="Shape 6"/>
          <p:cNvSpPr/>
          <p:nvPr/>
        </p:nvSpPr>
        <p:spPr>
          <a:xfrm>
            <a:off x="7414379" y="4095988"/>
            <a:ext cx="6422231" cy="1912858"/>
          </a:xfrm>
          <a:prstGeom prst="roundRect">
            <a:avLst>
              <a:gd name="adj" fmla="val 4358"/>
            </a:avLst>
          </a:prstGeom>
          <a:solidFill>
            <a:srgbClr val="F38120"/>
          </a:solidFill>
          <a:ln w="7620">
            <a:solidFill>
              <a:srgbClr val="D96706"/>
            </a:solidFill>
            <a:prstDash val="solid"/>
          </a:ln>
        </p:spPr>
      </p:sp>
      <p:sp>
        <p:nvSpPr>
          <p:cNvPr id="9" name="Text 7"/>
          <p:cNvSpPr/>
          <p:nvPr/>
        </p:nvSpPr>
        <p:spPr>
          <a:xfrm>
            <a:off x="7620357" y="430196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Hình trạng Logic</a:t>
            </a:r>
            <a:endParaRPr lang="en-US" sz="1950" dirty="0"/>
          </a:p>
        </p:txBody>
      </p:sp>
      <p:sp>
        <p:nvSpPr>
          <p:cNvPr id="10" name="Text 8"/>
          <p:cNvSpPr/>
          <p:nvPr/>
        </p:nvSpPr>
        <p:spPr>
          <a:xfrm>
            <a:off x="7620357" y="4731187"/>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Trả lời: </a:t>
            </a:r>
            <a:pPr algn="l" indent="0" marL="0">
              <a:lnSpc>
                <a:spcPts val="2500"/>
              </a:lnSpc>
              <a:buNone/>
            </a:pPr>
            <a:r>
              <a:rPr lang="en-US" sz="1550" i="1" dirty="0">
                <a:solidFill>
                  <a:srgbClr val="000000"/>
                </a:solidFill>
                <a:latin typeface="Inter" pitchFamily="34" charset="0"/>
                <a:ea typeface="Inter" pitchFamily="34" charset="-122"/>
                <a:cs typeface="Inter" pitchFamily="34" charset="-120"/>
              </a:rPr>
              <a:t>Bằng cách nào các máy truy nhập môi trường truyền dẫn?</a:t>
            </a:r>
            <a:endParaRPr lang="en-US" sz="1550" dirty="0"/>
          </a:p>
        </p:txBody>
      </p:sp>
      <p:sp>
        <p:nvSpPr>
          <p:cNvPr id="11" name="Text 9"/>
          <p:cNvSpPr/>
          <p:nvPr/>
        </p:nvSpPr>
        <p:spPr>
          <a:xfrm>
            <a:off x="7620357" y="5485328"/>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nter" pitchFamily="34" charset="0"/>
                <a:ea typeface="Inter" pitchFamily="34" charset="-122"/>
                <a:cs typeface="Inter" pitchFamily="34" charset="-120"/>
              </a:rPr>
              <a:t>Phản ánh nguyên tắc vận hành và cách thức trao đổi dữ liệu</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546378"/>
            <a:ext cx="7135654"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Các Hình Trạng Vật Lý Cơ Bản</a:t>
            </a:r>
            <a:endParaRPr lang="en-US" sz="390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790" y="1464112"/>
            <a:ext cx="496133" cy="496133"/>
          </a:xfrm>
          <a:prstGeom prst="rect">
            <a:avLst/>
          </a:prstGeom>
        </p:spPr>
      </p:pic>
      <p:sp>
        <p:nvSpPr>
          <p:cNvPr id="5" name="Text 1"/>
          <p:cNvSpPr/>
          <p:nvPr/>
        </p:nvSpPr>
        <p:spPr>
          <a:xfrm>
            <a:off x="793790" y="220825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Dạng Tuyến (Bus)</a:t>
            </a:r>
            <a:endParaRPr lang="en-US" sz="1950" dirty="0"/>
          </a:p>
        </p:txBody>
      </p:sp>
      <p:sp>
        <p:nvSpPr>
          <p:cNvPr id="6" name="Text 2"/>
          <p:cNvSpPr/>
          <p:nvPr/>
        </p:nvSpPr>
        <p:spPr>
          <a:xfrm>
            <a:off x="793790" y="2637473"/>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Các máy tính nối trên một trục cáp chính. Tiết kiệm cáp và dễ lắp đặt, nhưng một điểm đứt có thể làm ngừng hoạt động toàn mạng.</a:t>
            </a:r>
            <a:endParaRPr lang="en-US" sz="155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790" y="3669387"/>
            <a:ext cx="496133" cy="496133"/>
          </a:xfrm>
          <a:prstGeom prst="rect">
            <a:avLst/>
          </a:prstGeom>
        </p:spPr>
      </p:pic>
      <p:sp>
        <p:nvSpPr>
          <p:cNvPr id="8" name="Text 3"/>
          <p:cNvSpPr/>
          <p:nvPr/>
        </p:nvSpPr>
        <p:spPr>
          <a:xfrm>
            <a:off x="793790" y="441352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Dạng Vòng (Ring)</a:t>
            </a:r>
            <a:endParaRPr lang="en-US" sz="1950" dirty="0"/>
          </a:p>
        </p:txBody>
      </p:sp>
      <p:sp>
        <p:nvSpPr>
          <p:cNvPr id="9" name="Text 4"/>
          <p:cNvSpPr/>
          <p:nvPr/>
        </p:nvSpPr>
        <p:spPr>
          <a:xfrm>
            <a:off x="793790" y="4842748"/>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Đường cáp tạo thành vòng khép kín. Tiết kiệm dây dẫn nhưng nếu bị ngắt ở một điểm, toàn bộ mạng ngừng hoạt động.</a:t>
            </a:r>
            <a:endParaRPr lang="en-US" sz="155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3790" y="5874663"/>
            <a:ext cx="496133" cy="496133"/>
          </a:xfrm>
          <a:prstGeom prst="rect">
            <a:avLst/>
          </a:prstGeom>
        </p:spPr>
      </p:pic>
      <p:sp>
        <p:nvSpPr>
          <p:cNvPr id="11" name="Text 5"/>
          <p:cNvSpPr/>
          <p:nvPr/>
        </p:nvSpPr>
        <p:spPr>
          <a:xfrm>
            <a:off x="793790" y="661880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Dạng Sao (Star)</a:t>
            </a:r>
            <a:endParaRPr lang="en-US" sz="1950" dirty="0"/>
          </a:p>
        </p:txBody>
      </p:sp>
      <p:sp>
        <p:nvSpPr>
          <p:cNvPr id="12" name="Text 6"/>
          <p:cNvSpPr/>
          <p:nvPr/>
        </p:nvSpPr>
        <p:spPr>
          <a:xfrm>
            <a:off x="793790" y="7048024"/>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Tất cả nối vào một điểm trung tâm. Một thiết bị hỏng không ảnh hưởng mạng, dễ mở rộng, nhưng phụ thuộc vào trung tâm.</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330166"/>
            <a:ext cx="7298412"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So Sánh Các Hình Trạng Mạng</a:t>
            </a:r>
            <a:endParaRPr lang="en-US" sz="3900" dirty="0"/>
          </a:p>
        </p:txBody>
      </p:sp>
      <p:sp>
        <p:nvSpPr>
          <p:cNvPr id="3" name="Shape 1"/>
          <p:cNvSpPr/>
          <p:nvPr/>
        </p:nvSpPr>
        <p:spPr>
          <a:xfrm>
            <a:off x="793790" y="2347079"/>
            <a:ext cx="13042821" cy="4011573"/>
          </a:xfrm>
          <a:prstGeom prst="roundRect">
            <a:avLst>
              <a:gd name="adj" fmla="val 2078"/>
            </a:avLst>
          </a:prstGeom>
          <a:noFill/>
          <a:ln w="7620">
            <a:solidFill>
              <a:srgbClr val="000000">
                <a:alpha val="8000"/>
              </a:srgbClr>
            </a:solidFill>
            <a:prstDash val="solid"/>
          </a:ln>
        </p:spPr>
      </p:sp>
      <p:sp>
        <p:nvSpPr>
          <p:cNvPr id="4" name="Shape 2"/>
          <p:cNvSpPr/>
          <p:nvPr/>
        </p:nvSpPr>
        <p:spPr>
          <a:xfrm>
            <a:off x="801410" y="2354699"/>
            <a:ext cx="13027581" cy="570905"/>
          </a:xfrm>
          <a:prstGeom prst="rect">
            <a:avLst/>
          </a:prstGeom>
          <a:solidFill>
            <a:srgbClr val="FFFFFF">
              <a:alpha val="4000"/>
            </a:srgbClr>
          </a:solidFill>
          <a:ln/>
        </p:spPr>
      </p:sp>
      <p:sp>
        <p:nvSpPr>
          <p:cNvPr id="5" name="Text 3"/>
          <p:cNvSpPr/>
          <p:nvPr/>
        </p:nvSpPr>
        <p:spPr>
          <a:xfrm>
            <a:off x="1000006" y="2481382"/>
            <a:ext cx="2856309"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Tiêu chí</a:t>
            </a:r>
            <a:endParaRPr lang="en-US" sz="1550" dirty="0"/>
          </a:p>
        </p:txBody>
      </p:sp>
      <p:sp>
        <p:nvSpPr>
          <p:cNvPr id="6" name="Text 4"/>
          <p:cNvSpPr/>
          <p:nvPr/>
        </p:nvSpPr>
        <p:spPr>
          <a:xfrm>
            <a:off x="4260652" y="2481382"/>
            <a:ext cx="2852499"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Bus</a:t>
            </a:r>
            <a:endParaRPr lang="en-US" sz="1550" dirty="0"/>
          </a:p>
        </p:txBody>
      </p:sp>
      <p:sp>
        <p:nvSpPr>
          <p:cNvPr id="7" name="Text 5"/>
          <p:cNvSpPr/>
          <p:nvPr/>
        </p:nvSpPr>
        <p:spPr>
          <a:xfrm>
            <a:off x="7517487" y="2481382"/>
            <a:ext cx="2852499"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Ring</a:t>
            </a:r>
            <a:endParaRPr lang="en-US" sz="1550" dirty="0"/>
          </a:p>
        </p:txBody>
      </p:sp>
      <p:sp>
        <p:nvSpPr>
          <p:cNvPr id="8" name="Text 6"/>
          <p:cNvSpPr/>
          <p:nvPr/>
        </p:nvSpPr>
        <p:spPr>
          <a:xfrm>
            <a:off x="10774323" y="2481382"/>
            <a:ext cx="2856309"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Star</a:t>
            </a:r>
            <a:endParaRPr lang="en-US" sz="1550" dirty="0"/>
          </a:p>
        </p:txBody>
      </p:sp>
      <p:sp>
        <p:nvSpPr>
          <p:cNvPr id="9" name="Shape 7"/>
          <p:cNvSpPr/>
          <p:nvPr/>
        </p:nvSpPr>
        <p:spPr>
          <a:xfrm>
            <a:off x="801410" y="2925604"/>
            <a:ext cx="13027581" cy="570905"/>
          </a:xfrm>
          <a:prstGeom prst="rect">
            <a:avLst/>
          </a:prstGeom>
          <a:solidFill>
            <a:srgbClr val="000000">
              <a:alpha val="4000"/>
            </a:srgbClr>
          </a:solidFill>
          <a:ln/>
        </p:spPr>
      </p:sp>
      <p:sp>
        <p:nvSpPr>
          <p:cNvPr id="10" name="Text 8"/>
          <p:cNvSpPr/>
          <p:nvPr/>
        </p:nvSpPr>
        <p:spPr>
          <a:xfrm>
            <a:off x="1000006" y="3052286"/>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Chi phí cáp</a:t>
            </a:r>
            <a:endParaRPr lang="en-US" sz="1550" dirty="0"/>
          </a:p>
        </p:txBody>
      </p:sp>
      <p:sp>
        <p:nvSpPr>
          <p:cNvPr id="11" name="Text 9"/>
          <p:cNvSpPr/>
          <p:nvPr/>
        </p:nvSpPr>
        <p:spPr>
          <a:xfrm>
            <a:off x="4260652" y="3052286"/>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Thấp</a:t>
            </a:r>
            <a:endParaRPr lang="en-US" sz="1550" dirty="0"/>
          </a:p>
        </p:txBody>
      </p:sp>
      <p:sp>
        <p:nvSpPr>
          <p:cNvPr id="12" name="Text 10"/>
          <p:cNvSpPr/>
          <p:nvPr/>
        </p:nvSpPr>
        <p:spPr>
          <a:xfrm>
            <a:off x="7517487" y="3052286"/>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Trung bình</a:t>
            </a:r>
            <a:endParaRPr lang="en-US" sz="1550" dirty="0"/>
          </a:p>
        </p:txBody>
      </p:sp>
      <p:sp>
        <p:nvSpPr>
          <p:cNvPr id="13" name="Text 11"/>
          <p:cNvSpPr/>
          <p:nvPr/>
        </p:nvSpPr>
        <p:spPr>
          <a:xfrm>
            <a:off x="10774323" y="3052286"/>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Cao</a:t>
            </a:r>
            <a:endParaRPr lang="en-US" sz="1550" dirty="0"/>
          </a:p>
        </p:txBody>
      </p:sp>
      <p:sp>
        <p:nvSpPr>
          <p:cNvPr id="14" name="Shape 12"/>
          <p:cNvSpPr/>
          <p:nvPr/>
        </p:nvSpPr>
        <p:spPr>
          <a:xfrm>
            <a:off x="801410" y="3496508"/>
            <a:ext cx="13027581" cy="570905"/>
          </a:xfrm>
          <a:prstGeom prst="rect">
            <a:avLst/>
          </a:prstGeom>
          <a:solidFill>
            <a:srgbClr val="FFFFFF">
              <a:alpha val="4000"/>
            </a:srgbClr>
          </a:solidFill>
          <a:ln/>
        </p:spPr>
      </p:sp>
      <p:sp>
        <p:nvSpPr>
          <p:cNvPr id="15" name="Text 13"/>
          <p:cNvSpPr/>
          <p:nvPr/>
        </p:nvSpPr>
        <p:spPr>
          <a:xfrm>
            <a:off x="1000006" y="3623191"/>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Độ tin cậy</a:t>
            </a:r>
            <a:endParaRPr lang="en-US" sz="1550" dirty="0"/>
          </a:p>
        </p:txBody>
      </p:sp>
      <p:sp>
        <p:nvSpPr>
          <p:cNvPr id="16" name="Text 14"/>
          <p:cNvSpPr/>
          <p:nvPr/>
        </p:nvSpPr>
        <p:spPr>
          <a:xfrm>
            <a:off x="4260652" y="3623191"/>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Thấp</a:t>
            </a:r>
            <a:endParaRPr lang="en-US" sz="1550" dirty="0"/>
          </a:p>
        </p:txBody>
      </p:sp>
      <p:sp>
        <p:nvSpPr>
          <p:cNvPr id="17" name="Text 15"/>
          <p:cNvSpPr/>
          <p:nvPr/>
        </p:nvSpPr>
        <p:spPr>
          <a:xfrm>
            <a:off x="7517487" y="3623191"/>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Thấp</a:t>
            </a:r>
            <a:endParaRPr lang="en-US" sz="1550" dirty="0"/>
          </a:p>
        </p:txBody>
      </p:sp>
      <p:sp>
        <p:nvSpPr>
          <p:cNvPr id="18" name="Text 16"/>
          <p:cNvSpPr/>
          <p:nvPr/>
        </p:nvSpPr>
        <p:spPr>
          <a:xfrm>
            <a:off x="10774323" y="3623191"/>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Cao</a:t>
            </a:r>
            <a:endParaRPr lang="en-US" sz="1550" dirty="0"/>
          </a:p>
        </p:txBody>
      </p:sp>
      <p:sp>
        <p:nvSpPr>
          <p:cNvPr id="19" name="Shape 17"/>
          <p:cNvSpPr/>
          <p:nvPr/>
        </p:nvSpPr>
        <p:spPr>
          <a:xfrm>
            <a:off x="801410" y="4067413"/>
            <a:ext cx="13027581" cy="570905"/>
          </a:xfrm>
          <a:prstGeom prst="rect">
            <a:avLst/>
          </a:prstGeom>
          <a:solidFill>
            <a:srgbClr val="000000">
              <a:alpha val="4000"/>
            </a:srgbClr>
          </a:solidFill>
          <a:ln/>
        </p:spPr>
      </p:sp>
      <p:sp>
        <p:nvSpPr>
          <p:cNvPr id="20" name="Text 18"/>
          <p:cNvSpPr/>
          <p:nvPr/>
        </p:nvSpPr>
        <p:spPr>
          <a:xfrm>
            <a:off x="1000006" y="4194096"/>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Dễ lắp đặt</a:t>
            </a:r>
            <a:endParaRPr lang="en-US" sz="1550" dirty="0"/>
          </a:p>
        </p:txBody>
      </p:sp>
      <p:sp>
        <p:nvSpPr>
          <p:cNvPr id="21" name="Text 19"/>
          <p:cNvSpPr/>
          <p:nvPr/>
        </p:nvSpPr>
        <p:spPr>
          <a:xfrm>
            <a:off x="4260652" y="4194096"/>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Dễ</a:t>
            </a:r>
            <a:endParaRPr lang="en-US" sz="1550" dirty="0"/>
          </a:p>
        </p:txBody>
      </p:sp>
      <p:sp>
        <p:nvSpPr>
          <p:cNvPr id="22" name="Text 20"/>
          <p:cNvSpPr/>
          <p:nvPr/>
        </p:nvSpPr>
        <p:spPr>
          <a:xfrm>
            <a:off x="7517487" y="4194096"/>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Trung bình</a:t>
            </a:r>
            <a:endParaRPr lang="en-US" sz="1550" dirty="0"/>
          </a:p>
        </p:txBody>
      </p:sp>
      <p:sp>
        <p:nvSpPr>
          <p:cNvPr id="23" name="Text 21"/>
          <p:cNvSpPr/>
          <p:nvPr/>
        </p:nvSpPr>
        <p:spPr>
          <a:xfrm>
            <a:off x="10774323" y="4194096"/>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Dễ</a:t>
            </a:r>
            <a:endParaRPr lang="en-US" sz="1550" dirty="0"/>
          </a:p>
        </p:txBody>
      </p:sp>
      <p:sp>
        <p:nvSpPr>
          <p:cNvPr id="24" name="Shape 22"/>
          <p:cNvSpPr/>
          <p:nvPr/>
        </p:nvSpPr>
        <p:spPr>
          <a:xfrm>
            <a:off x="801410" y="4638318"/>
            <a:ext cx="13027581" cy="570905"/>
          </a:xfrm>
          <a:prstGeom prst="rect">
            <a:avLst/>
          </a:prstGeom>
          <a:solidFill>
            <a:srgbClr val="FFFFFF">
              <a:alpha val="4000"/>
            </a:srgbClr>
          </a:solidFill>
          <a:ln/>
        </p:spPr>
      </p:sp>
      <p:sp>
        <p:nvSpPr>
          <p:cNvPr id="25" name="Text 23"/>
          <p:cNvSpPr/>
          <p:nvPr/>
        </p:nvSpPr>
        <p:spPr>
          <a:xfrm>
            <a:off x="1000006" y="4765000"/>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Khả năng mở rộng</a:t>
            </a:r>
            <a:endParaRPr lang="en-US" sz="1550" dirty="0"/>
          </a:p>
        </p:txBody>
      </p:sp>
      <p:sp>
        <p:nvSpPr>
          <p:cNvPr id="26" name="Text 24"/>
          <p:cNvSpPr/>
          <p:nvPr/>
        </p:nvSpPr>
        <p:spPr>
          <a:xfrm>
            <a:off x="4260652" y="4765000"/>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Khó</a:t>
            </a:r>
            <a:endParaRPr lang="en-US" sz="1550" dirty="0"/>
          </a:p>
        </p:txBody>
      </p:sp>
      <p:sp>
        <p:nvSpPr>
          <p:cNvPr id="27" name="Text 25"/>
          <p:cNvSpPr/>
          <p:nvPr/>
        </p:nvSpPr>
        <p:spPr>
          <a:xfrm>
            <a:off x="7517487" y="4765000"/>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Khó</a:t>
            </a:r>
            <a:endParaRPr lang="en-US" sz="1550" dirty="0"/>
          </a:p>
        </p:txBody>
      </p:sp>
      <p:sp>
        <p:nvSpPr>
          <p:cNvPr id="28" name="Text 26"/>
          <p:cNvSpPr/>
          <p:nvPr/>
        </p:nvSpPr>
        <p:spPr>
          <a:xfrm>
            <a:off x="10774323" y="4765000"/>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Dễ</a:t>
            </a:r>
            <a:endParaRPr lang="en-US" sz="1550" dirty="0"/>
          </a:p>
        </p:txBody>
      </p:sp>
      <p:sp>
        <p:nvSpPr>
          <p:cNvPr id="29" name="Shape 27"/>
          <p:cNvSpPr/>
          <p:nvPr/>
        </p:nvSpPr>
        <p:spPr>
          <a:xfrm>
            <a:off x="801410" y="5209223"/>
            <a:ext cx="13027581" cy="570905"/>
          </a:xfrm>
          <a:prstGeom prst="rect">
            <a:avLst/>
          </a:prstGeom>
          <a:solidFill>
            <a:srgbClr val="000000">
              <a:alpha val="4000"/>
            </a:srgbClr>
          </a:solidFill>
          <a:ln/>
        </p:spPr>
      </p:sp>
      <p:sp>
        <p:nvSpPr>
          <p:cNvPr id="30" name="Text 28"/>
          <p:cNvSpPr/>
          <p:nvPr/>
        </p:nvSpPr>
        <p:spPr>
          <a:xfrm>
            <a:off x="1000006" y="5335905"/>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Phát hiện lỗi</a:t>
            </a:r>
            <a:endParaRPr lang="en-US" sz="1550" dirty="0"/>
          </a:p>
        </p:txBody>
      </p:sp>
      <p:sp>
        <p:nvSpPr>
          <p:cNvPr id="31" name="Text 29"/>
          <p:cNvSpPr/>
          <p:nvPr/>
        </p:nvSpPr>
        <p:spPr>
          <a:xfrm>
            <a:off x="4260652" y="5335905"/>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Khó</a:t>
            </a:r>
            <a:endParaRPr lang="en-US" sz="1550" dirty="0"/>
          </a:p>
        </p:txBody>
      </p:sp>
      <p:sp>
        <p:nvSpPr>
          <p:cNvPr id="32" name="Text 30"/>
          <p:cNvSpPr/>
          <p:nvPr/>
        </p:nvSpPr>
        <p:spPr>
          <a:xfrm>
            <a:off x="7517487" y="5335905"/>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Khó</a:t>
            </a:r>
            <a:endParaRPr lang="en-US" sz="1550" dirty="0"/>
          </a:p>
        </p:txBody>
      </p:sp>
      <p:sp>
        <p:nvSpPr>
          <p:cNvPr id="33" name="Text 31"/>
          <p:cNvSpPr/>
          <p:nvPr/>
        </p:nvSpPr>
        <p:spPr>
          <a:xfrm>
            <a:off x="10774323" y="5335905"/>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Dễ</a:t>
            </a:r>
            <a:endParaRPr lang="en-US" sz="1550" dirty="0"/>
          </a:p>
        </p:txBody>
      </p:sp>
      <p:sp>
        <p:nvSpPr>
          <p:cNvPr id="34" name="Shape 32"/>
          <p:cNvSpPr/>
          <p:nvPr/>
        </p:nvSpPr>
        <p:spPr>
          <a:xfrm>
            <a:off x="801410" y="5780127"/>
            <a:ext cx="13027581" cy="570905"/>
          </a:xfrm>
          <a:prstGeom prst="rect">
            <a:avLst/>
          </a:prstGeom>
          <a:solidFill>
            <a:srgbClr val="FFFFFF">
              <a:alpha val="4000"/>
            </a:srgbClr>
          </a:solidFill>
          <a:ln/>
        </p:spPr>
      </p:sp>
      <p:sp>
        <p:nvSpPr>
          <p:cNvPr id="35" name="Text 33"/>
          <p:cNvSpPr/>
          <p:nvPr/>
        </p:nvSpPr>
        <p:spPr>
          <a:xfrm>
            <a:off x="1000006" y="5906810"/>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Ứng dụng</a:t>
            </a:r>
            <a:endParaRPr lang="en-US" sz="1550" dirty="0"/>
          </a:p>
        </p:txBody>
      </p:sp>
      <p:sp>
        <p:nvSpPr>
          <p:cNvPr id="36" name="Text 34"/>
          <p:cNvSpPr/>
          <p:nvPr/>
        </p:nvSpPr>
        <p:spPr>
          <a:xfrm>
            <a:off x="4260652" y="5906810"/>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Mạng nhỏ</a:t>
            </a:r>
            <a:endParaRPr lang="en-US" sz="1550" dirty="0"/>
          </a:p>
        </p:txBody>
      </p:sp>
      <p:sp>
        <p:nvSpPr>
          <p:cNvPr id="37" name="Text 35"/>
          <p:cNvSpPr/>
          <p:nvPr/>
        </p:nvSpPr>
        <p:spPr>
          <a:xfrm>
            <a:off x="7517487" y="5906810"/>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Token Ring, FDDI</a:t>
            </a:r>
            <a:endParaRPr lang="en-US" sz="1550" dirty="0"/>
          </a:p>
        </p:txBody>
      </p:sp>
      <p:sp>
        <p:nvSpPr>
          <p:cNvPr id="38" name="Text 36"/>
          <p:cNvSpPr/>
          <p:nvPr/>
        </p:nvSpPr>
        <p:spPr>
          <a:xfrm>
            <a:off x="10774323" y="5906810"/>
            <a:ext cx="2856309"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Phổ biến nhất</a:t>
            </a:r>
            <a:endParaRPr lang="en-US" sz="1550" dirty="0"/>
          </a:p>
        </p:txBody>
      </p:sp>
      <p:sp>
        <p:nvSpPr>
          <p:cNvPr id="39" name="Text 37"/>
          <p:cNvSpPr/>
          <p:nvPr/>
        </p:nvSpPr>
        <p:spPr>
          <a:xfrm>
            <a:off x="793790" y="6581894"/>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Hiện nay, </a:t>
            </a:r>
            <a:pPr algn="l" indent="0" marL="0">
              <a:lnSpc>
                <a:spcPts val="2500"/>
              </a:lnSpc>
              <a:buNone/>
            </a:pPr>
            <a:r>
              <a:rPr lang="en-US" sz="1550" b="1" dirty="0">
                <a:solidFill>
                  <a:srgbClr val="1F4E9E"/>
                </a:solidFill>
                <a:latin typeface="Inter" pitchFamily="34" charset="0"/>
                <a:ea typeface="Inter" pitchFamily="34" charset="-122"/>
                <a:cs typeface="Inter" pitchFamily="34" charset="-120"/>
              </a:rPr>
              <a:t>hình trạng sao</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là lựa chọn phổ biến nhất trong các mạng LAN hiện đại nhờ tính linh hoạt và dễ quản lý.</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12683" y="352425"/>
            <a:ext cx="6982658" cy="400645"/>
          </a:xfrm>
          <a:prstGeom prst="rect">
            <a:avLst/>
          </a:prstGeom>
          <a:noFill/>
          <a:ln/>
        </p:spPr>
        <p:txBody>
          <a:bodyPr wrap="none" lIns="0" tIns="0" rIns="0" bIns="0" rtlCol="0" anchor="t"/>
          <a:lstStyle/>
          <a:p>
            <a:pPr algn="l" indent="0" marL="0">
              <a:lnSpc>
                <a:spcPts val="3150"/>
              </a:lnSpc>
              <a:buNone/>
            </a:pPr>
            <a:r>
              <a:rPr lang="en-US" sz="2500" b="1" dirty="0">
                <a:solidFill>
                  <a:srgbClr val="000066"/>
                </a:solidFill>
                <a:latin typeface="Inter Bold" pitchFamily="34" charset="0"/>
                <a:ea typeface="Inter Bold" pitchFamily="34" charset="-122"/>
                <a:cs typeface="Inter Bold" pitchFamily="34" charset="-120"/>
              </a:rPr>
              <a:t>Hình Trạng Logic: Cách Thức Truy Cập Mạng</a:t>
            </a:r>
            <a:endParaRPr lang="en-US" sz="2500" dirty="0"/>
          </a:p>
        </p:txBody>
      </p:sp>
      <p:sp>
        <p:nvSpPr>
          <p:cNvPr id="3" name="Text 1"/>
          <p:cNvSpPr/>
          <p:nvPr/>
        </p:nvSpPr>
        <p:spPr>
          <a:xfrm>
            <a:off x="512683" y="1073468"/>
            <a:ext cx="1955244" cy="200263"/>
          </a:xfrm>
          <a:prstGeom prst="rect">
            <a:avLst/>
          </a:prstGeom>
          <a:noFill/>
          <a:ln/>
        </p:spPr>
        <p:txBody>
          <a:bodyPr wrap="none" lIns="0" tIns="0" rIns="0" bIns="0" rtlCol="0" anchor="t"/>
          <a:lstStyle/>
          <a:p>
            <a:pPr algn="l" indent="0" marL="0">
              <a:lnSpc>
                <a:spcPts val="1550"/>
              </a:lnSpc>
              <a:buNone/>
            </a:pPr>
            <a:r>
              <a:rPr lang="en-US" sz="1250" b="1" dirty="0">
                <a:solidFill>
                  <a:srgbClr val="000066"/>
                </a:solidFill>
                <a:latin typeface="Inter Bold" pitchFamily="34" charset="0"/>
                <a:ea typeface="Inter Bold" pitchFamily="34" charset="-122"/>
                <a:cs typeface="Inter Bold" pitchFamily="34" charset="-120"/>
              </a:rPr>
              <a:t>Quảng bá (Broadcasting)</a:t>
            </a:r>
            <a:endParaRPr lang="en-US" sz="1250" dirty="0"/>
          </a:p>
        </p:txBody>
      </p:sp>
      <p:pic>
        <p:nvPicPr>
          <p:cNvPr id="4" name="Image 0" descr="preencoded.png">    </p:cNvPr>
          <p:cNvPicPr>
            <a:picLocks noChangeAspect="1"/>
          </p:cNvPicPr>
          <p:nvPr/>
        </p:nvPicPr>
        <p:blipFill>
          <a:blip r:embed="rId1"/>
          <a:stretch>
            <a:fillRect/>
          </a:stretch>
        </p:blipFill>
        <p:spPr>
          <a:xfrm>
            <a:off x="512683" y="1417915"/>
            <a:ext cx="6646188" cy="6646188"/>
          </a:xfrm>
          <a:prstGeom prst="rect">
            <a:avLst/>
          </a:prstGeom>
        </p:spPr>
      </p:pic>
      <p:sp>
        <p:nvSpPr>
          <p:cNvPr id="5" name="Text 2"/>
          <p:cNvSpPr/>
          <p:nvPr/>
        </p:nvSpPr>
        <p:spPr>
          <a:xfrm>
            <a:off x="512683" y="8208288"/>
            <a:ext cx="6646188" cy="2051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66"/>
                </a:solidFill>
                <a:latin typeface="Inter" pitchFamily="34" charset="0"/>
                <a:ea typeface="Inter" pitchFamily="34" charset="-122"/>
                <a:cs typeface="Inter" pitchFamily="34" charset="-120"/>
              </a:rPr>
              <a:t>Kênh truyền được chia sẻ cho tất cả các máy tính</a:t>
            </a:r>
            <a:endParaRPr lang="en-US" sz="1000" dirty="0"/>
          </a:p>
        </p:txBody>
      </p:sp>
      <p:sp>
        <p:nvSpPr>
          <p:cNvPr id="6" name="Text 3"/>
          <p:cNvSpPr/>
          <p:nvPr/>
        </p:nvSpPr>
        <p:spPr>
          <a:xfrm>
            <a:off x="512683" y="8458200"/>
            <a:ext cx="6646188" cy="2051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66"/>
                </a:solidFill>
                <a:latin typeface="Inter" pitchFamily="34" charset="0"/>
                <a:ea typeface="Inter" pitchFamily="34" charset="-122"/>
                <a:cs typeface="Inter" pitchFamily="34" charset="-120"/>
              </a:rPr>
              <a:t>Mọi thành viên có quyền như nhau</a:t>
            </a:r>
            <a:endParaRPr lang="en-US" sz="1000" dirty="0"/>
          </a:p>
        </p:txBody>
      </p:sp>
      <p:sp>
        <p:nvSpPr>
          <p:cNvPr id="7" name="Text 4"/>
          <p:cNvSpPr/>
          <p:nvPr/>
        </p:nvSpPr>
        <p:spPr>
          <a:xfrm>
            <a:off x="512683" y="8708112"/>
            <a:ext cx="6646188" cy="2051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66"/>
                </a:solidFill>
                <a:latin typeface="Inter" pitchFamily="34" charset="0"/>
                <a:ea typeface="Inter" pitchFamily="34" charset="-122"/>
                <a:cs typeface="Inter" pitchFamily="34" charset="-120"/>
              </a:rPr>
              <a:t>Ai chiếm được đường truyền trước thì được phục vụ</a:t>
            </a:r>
            <a:endParaRPr lang="en-US" sz="1000" dirty="0"/>
          </a:p>
        </p:txBody>
      </p:sp>
      <p:sp>
        <p:nvSpPr>
          <p:cNvPr id="8" name="Text 5"/>
          <p:cNvSpPr/>
          <p:nvPr/>
        </p:nvSpPr>
        <p:spPr>
          <a:xfrm>
            <a:off x="512683" y="8958024"/>
            <a:ext cx="6646188" cy="2051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66"/>
                </a:solidFill>
                <a:latin typeface="Inter" pitchFamily="34" charset="0"/>
                <a:ea typeface="Inter" pitchFamily="34" charset="-122"/>
                <a:cs typeface="Inter" pitchFamily="34" charset="-120"/>
              </a:rPr>
              <a:t>Tiềm ẩn khả năng xảy ra xung đột</a:t>
            </a:r>
            <a:endParaRPr lang="en-US" sz="1000" dirty="0"/>
          </a:p>
        </p:txBody>
      </p:sp>
      <p:sp>
        <p:nvSpPr>
          <p:cNvPr id="9" name="Text 6"/>
          <p:cNvSpPr/>
          <p:nvPr/>
        </p:nvSpPr>
        <p:spPr>
          <a:xfrm>
            <a:off x="512683" y="9207937"/>
            <a:ext cx="6646188" cy="205145"/>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000066"/>
                </a:solidFill>
                <a:latin typeface="Inter" pitchFamily="34" charset="0"/>
                <a:ea typeface="Inter" pitchFamily="34" charset="-122"/>
                <a:cs typeface="Inter" pitchFamily="34" charset="-120"/>
              </a:rPr>
              <a:t>Ví dụ:</a:t>
            </a:r>
            <a:pPr algn="l" indent="0" marL="0">
              <a:lnSpc>
                <a:spcPts val="1600"/>
              </a:lnSpc>
              <a:buNone/>
            </a:pPr>
            <a:r>
              <a:rPr lang="en-US" sz="1000" dirty="0">
                <a:solidFill>
                  <a:srgbClr val="000066"/>
                </a:solidFill>
                <a:latin typeface="Inter" pitchFamily="34" charset="0"/>
                <a:ea typeface="Inter" pitchFamily="34" charset="-122"/>
                <a:cs typeface="Inter" pitchFamily="34" charset="-120"/>
              </a:rPr>
              <a:t> Công nghệ Ethernet</a:t>
            </a:r>
            <a:endParaRPr lang="en-US" sz="1000" dirty="0"/>
          </a:p>
        </p:txBody>
      </p:sp>
      <p:sp>
        <p:nvSpPr>
          <p:cNvPr id="10" name="Text 7"/>
          <p:cNvSpPr/>
          <p:nvPr/>
        </p:nvSpPr>
        <p:spPr>
          <a:xfrm>
            <a:off x="7479149" y="1073468"/>
            <a:ext cx="1602343" cy="200263"/>
          </a:xfrm>
          <a:prstGeom prst="rect">
            <a:avLst/>
          </a:prstGeom>
          <a:noFill/>
          <a:ln/>
        </p:spPr>
        <p:txBody>
          <a:bodyPr wrap="none" lIns="0" tIns="0" rIns="0" bIns="0" rtlCol="0" anchor="t"/>
          <a:lstStyle/>
          <a:p>
            <a:pPr algn="l" indent="0" marL="0">
              <a:lnSpc>
                <a:spcPts val="1550"/>
              </a:lnSpc>
              <a:buNone/>
            </a:pPr>
            <a:r>
              <a:rPr lang="en-US" sz="1250" b="1" dirty="0">
                <a:solidFill>
                  <a:srgbClr val="000066"/>
                </a:solidFill>
                <a:latin typeface="Inter Bold" pitchFamily="34" charset="0"/>
                <a:ea typeface="Inter Bold" pitchFamily="34" charset="-122"/>
                <a:cs typeface="Inter Bold" pitchFamily="34" charset="-120"/>
              </a:rPr>
              <a:t>Thẻ bài (Token)</a:t>
            </a:r>
            <a:endParaRPr lang="en-US" sz="1250" dirty="0"/>
          </a:p>
        </p:txBody>
      </p:sp>
      <p:pic>
        <p:nvPicPr>
          <p:cNvPr id="11" name="Image 1" descr="preencoded.png">    </p:cNvPr>
          <p:cNvPicPr>
            <a:picLocks noChangeAspect="1"/>
          </p:cNvPicPr>
          <p:nvPr/>
        </p:nvPicPr>
        <p:blipFill>
          <a:blip r:embed="rId2"/>
          <a:stretch>
            <a:fillRect/>
          </a:stretch>
        </p:blipFill>
        <p:spPr>
          <a:xfrm>
            <a:off x="7479149" y="1417915"/>
            <a:ext cx="6646188" cy="6646188"/>
          </a:xfrm>
          <a:prstGeom prst="rect">
            <a:avLst/>
          </a:prstGeom>
        </p:spPr>
      </p:pic>
      <p:sp>
        <p:nvSpPr>
          <p:cNvPr id="12" name="Text 8"/>
          <p:cNvSpPr/>
          <p:nvPr/>
        </p:nvSpPr>
        <p:spPr>
          <a:xfrm>
            <a:off x="7479149" y="8208288"/>
            <a:ext cx="6646188" cy="2051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66"/>
                </a:solidFill>
                <a:latin typeface="Inter" pitchFamily="34" charset="0"/>
                <a:ea typeface="Inter" pitchFamily="34" charset="-122"/>
                <a:cs typeface="Inter" pitchFamily="34" charset="-120"/>
              </a:rPr>
              <a:t>Một bản tin đặc biệt gọi là </a:t>
            </a:r>
            <a:pPr algn="l" indent="0" marL="0">
              <a:lnSpc>
                <a:spcPts val="1600"/>
              </a:lnSpc>
              <a:buNone/>
            </a:pPr>
            <a:r>
              <a:rPr lang="en-US" sz="1000" b="1" dirty="0">
                <a:solidFill>
                  <a:srgbClr val="000066"/>
                </a:solidFill>
                <a:latin typeface="Inter" pitchFamily="34" charset="0"/>
                <a:ea typeface="Inter" pitchFamily="34" charset="-122"/>
                <a:cs typeface="Inter" pitchFamily="34" charset="-120"/>
              </a:rPr>
              <a:t>token</a:t>
            </a:r>
            <a:pPr algn="l" indent="0" marL="0">
              <a:lnSpc>
                <a:spcPts val="1600"/>
              </a:lnSpc>
              <a:buNone/>
            </a:pPr>
            <a:r>
              <a:rPr lang="en-US" sz="1000" dirty="0">
                <a:solidFill>
                  <a:srgbClr val="000066"/>
                </a:solidFill>
                <a:latin typeface="Inter" pitchFamily="34" charset="0"/>
                <a:ea typeface="Inter" pitchFamily="34" charset="-122"/>
                <a:cs typeface="Inter" pitchFamily="34" charset="-120"/>
              </a:rPr>
              <a:t> được chuyển lần lượt</a:t>
            </a:r>
            <a:endParaRPr lang="en-US" sz="1000" dirty="0"/>
          </a:p>
        </p:txBody>
      </p:sp>
      <p:sp>
        <p:nvSpPr>
          <p:cNvPr id="13" name="Text 9"/>
          <p:cNvSpPr/>
          <p:nvPr/>
        </p:nvSpPr>
        <p:spPr>
          <a:xfrm>
            <a:off x="7479149" y="8458200"/>
            <a:ext cx="6646188" cy="2051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66"/>
                </a:solidFill>
                <a:latin typeface="Inter" pitchFamily="34" charset="0"/>
                <a:ea typeface="Inter" pitchFamily="34" charset="-122"/>
                <a:cs typeface="Inter" pitchFamily="34" charset="-120"/>
              </a:rPr>
              <a:t>Chỉ máy nào giữ token mới được truyền dữ liệu</a:t>
            </a:r>
            <a:endParaRPr lang="en-US" sz="1000" dirty="0"/>
          </a:p>
        </p:txBody>
      </p:sp>
      <p:sp>
        <p:nvSpPr>
          <p:cNvPr id="14" name="Text 10"/>
          <p:cNvSpPr/>
          <p:nvPr/>
        </p:nvSpPr>
        <p:spPr>
          <a:xfrm>
            <a:off x="7479149" y="8708112"/>
            <a:ext cx="6646188" cy="2051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66"/>
                </a:solidFill>
                <a:latin typeface="Inter" pitchFamily="34" charset="0"/>
                <a:ea typeface="Inter" pitchFamily="34" charset="-122"/>
                <a:cs typeface="Inter" pitchFamily="34" charset="-120"/>
              </a:rPr>
              <a:t>Không có xung đột, truyền dữ liệu có thứ tự</a:t>
            </a:r>
            <a:endParaRPr lang="en-US" sz="1000" dirty="0"/>
          </a:p>
        </p:txBody>
      </p:sp>
      <p:sp>
        <p:nvSpPr>
          <p:cNvPr id="15" name="Text 11"/>
          <p:cNvSpPr/>
          <p:nvPr/>
        </p:nvSpPr>
        <p:spPr>
          <a:xfrm>
            <a:off x="7479149" y="8958024"/>
            <a:ext cx="6646188" cy="2051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66"/>
                </a:solidFill>
                <a:latin typeface="Inter" pitchFamily="34" charset="0"/>
                <a:ea typeface="Inter" pitchFamily="34" charset="-122"/>
                <a:cs typeface="Inter" pitchFamily="34" charset="-120"/>
              </a:rPr>
              <a:t>Hiệu suất ổn định hơn broadcasting</a:t>
            </a:r>
            <a:endParaRPr lang="en-US" sz="1000" dirty="0"/>
          </a:p>
        </p:txBody>
      </p:sp>
      <p:sp>
        <p:nvSpPr>
          <p:cNvPr id="16" name="Text 12"/>
          <p:cNvSpPr/>
          <p:nvPr/>
        </p:nvSpPr>
        <p:spPr>
          <a:xfrm>
            <a:off x="7479149" y="9207937"/>
            <a:ext cx="6646188" cy="205145"/>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000066"/>
                </a:solidFill>
                <a:latin typeface="Inter" pitchFamily="34" charset="0"/>
                <a:ea typeface="Inter" pitchFamily="34" charset="-122"/>
                <a:cs typeface="Inter" pitchFamily="34" charset="-120"/>
              </a:rPr>
              <a:t>Ví dụ:</a:t>
            </a:r>
            <a:pPr algn="l" indent="0" marL="0">
              <a:lnSpc>
                <a:spcPts val="1600"/>
              </a:lnSpc>
              <a:buNone/>
            </a:pPr>
            <a:r>
              <a:rPr lang="en-US" sz="1000" dirty="0">
                <a:solidFill>
                  <a:srgbClr val="000066"/>
                </a:solidFill>
                <a:latin typeface="Inter" pitchFamily="34" charset="0"/>
                <a:ea typeface="Inter" pitchFamily="34" charset="-122"/>
                <a:cs typeface="Inter" pitchFamily="34" charset="-120"/>
              </a:rPr>
              <a:t> Token Ring, FDDI</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744623"/>
            <a:ext cx="10602039"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Kết Nối với Internet - Ba Phương Thức Chính</a:t>
            </a:r>
            <a:endParaRPr lang="en-US" sz="3900" dirty="0"/>
          </a:p>
        </p:txBody>
      </p:sp>
      <p:sp>
        <p:nvSpPr>
          <p:cNvPr id="3" name="Shape 1"/>
          <p:cNvSpPr/>
          <p:nvPr/>
        </p:nvSpPr>
        <p:spPr>
          <a:xfrm>
            <a:off x="1091446" y="3555325"/>
            <a:ext cx="3917513" cy="198358"/>
          </a:xfrm>
          <a:prstGeom prst="roundRect">
            <a:avLst>
              <a:gd name="adj" fmla="val 42025"/>
            </a:avLst>
          </a:prstGeom>
          <a:solidFill>
            <a:srgbClr val="D4E1F7"/>
          </a:solidFill>
          <a:ln w="7620">
            <a:solidFill>
              <a:srgbClr val="BAC7DD"/>
            </a:solidFill>
            <a:prstDash val="solid"/>
          </a:ln>
        </p:spPr>
      </p:sp>
      <p:sp>
        <p:nvSpPr>
          <p:cNvPr id="4" name="Shape 2"/>
          <p:cNvSpPr/>
          <p:nvPr/>
        </p:nvSpPr>
        <p:spPr>
          <a:xfrm>
            <a:off x="793790" y="3356848"/>
            <a:ext cx="595313" cy="595313"/>
          </a:xfrm>
          <a:prstGeom prst="roundRect">
            <a:avLst>
              <a:gd name="adj" fmla="val 76800"/>
            </a:avLst>
          </a:prstGeom>
          <a:solidFill>
            <a:srgbClr val="D4E1F7"/>
          </a:solidFill>
          <a:ln w="7620">
            <a:solidFill>
              <a:srgbClr val="BAC7DD"/>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42618" y="3505676"/>
            <a:ext cx="297656" cy="297656"/>
          </a:xfrm>
          <a:prstGeom prst="rect">
            <a:avLst/>
          </a:prstGeom>
        </p:spPr>
      </p:pic>
      <p:sp>
        <p:nvSpPr>
          <p:cNvPr id="6" name="Text 3"/>
          <p:cNvSpPr/>
          <p:nvPr/>
        </p:nvSpPr>
        <p:spPr>
          <a:xfrm>
            <a:off x="992148" y="4150519"/>
            <a:ext cx="2951917"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Kết nối trực tiếp, cố định</a:t>
            </a:r>
            <a:endParaRPr lang="en-US" sz="1950" dirty="0"/>
          </a:p>
        </p:txBody>
      </p:sp>
      <p:sp>
        <p:nvSpPr>
          <p:cNvPr id="7" name="Text 4"/>
          <p:cNvSpPr/>
          <p:nvPr/>
        </p:nvSpPr>
        <p:spPr>
          <a:xfrm>
            <a:off x="992148" y="4579739"/>
            <a:ext cx="3818573"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Truy cập Internet bất cứ lúc nào với địa chỉ IP cố định. Tốc độ cao là ưu điểm lớn nhất. Thích hợp cho doanh nghiệp và người dùng chuyên nghiệp.</a:t>
            </a:r>
            <a:endParaRPr lang="en-US" sz="1550" dirty="0"/>
          </a:p>
        </p:txBody>
      </p:sp>
      <p:sp>
        <p:nvSpPr>
          <p:cNvPr id="8" name="Text 5"/>
          <p:cNvSpPr/>
          <p:nvPr/>
        </p:nvSpPr>
        <p:spPr>
          <a:xfrm>
            <a:off x="992148" y="5968960"/>
            <a:ext cx="3818573" cy="317540"/>
          </a:xfrm>
          <a:prstGeom prst="rect">
            <a:avLst/>
          </a:prstGeom>
          <a:noFill/>
          <a:ln/>
        </p:spPr>
        <p:txBody>
          <a:bodyPr wrap="none" lIns="0" tIns="0" rIns="0" bIns="0" rtlCol="0" anchor="t"/>
          <a:lstStyle/>
          <a:p>
            <a:pPr algn="l" indent="0" marL="0">
              <a:lnSpc>
                <a:spcPts val="2500"/>
              </a:lnSpc>
              <a:buNone/>
            </a:pPr>
            <a:r>
              <a:rPr lang="en-US" sz="1550" i="1" dirty="0">
                <a:solidFill>
                  <a:srgbClr val="000066"/>
                </a:solidFill>
                <a:latin typeface="Inter" pitchFamily="34" charset="0"/>
                <a:ea typeface="Inter" pitchFamily="34" charset="-122"/>
                <a:cs typeface="Inter" pitchFamily="34" charset="-120"/>
              </a:rPr>
              <a:t>Ví dụ: Cáp quang, ISDN, modem cáp</a:t>
            </a:r>
            <a:endParaRPr lang="en-US" sz="1550" dirty="0"/>
          </a:p>
        </p:txBody>
      </p:sp>
      <p:sp>
        <p:nvSpPr>
          <p:cNvPr id="9" name="Shape 6"/>
          <p:cNvSpPr/>
          <p:nvPr/>
        </p:nvSpPr>
        <p:spPr>
          <a:xfrm>
            <a:off x="5505093" y="3257669"/>
            <a:ext cx="3917633" cy="198358"/>
          </a:xfrm>
          <a:prstGeom prst="roundRect">
            <a:avLst>
              <a:gd name="adj" fmla="val 42025"/>
            </a:avLst>
          </a:prstGeom>
          <a:solidFill>
            <a:srgbClr val="D4E1F7"/>
          </a:solidFill>
          <a:ln w="7620">
            <a:solidFill>
              <a:srgbClr val="BAC7DD"/>
            </a:solidFill>
            <a:prstDash val="solid"/>
          </a:ln>
        </p:spPr>
      </p:sp>
      <p:sp>
        <p:nvSpPr>
          <p:cNvPr id="10" name="Shape 7"/>
          <p:cNvSpPr/>
          <p:nvPr/>
        </p:nvSpPr>
        <p:spPr>
          <a:xfrm>
            <a:off x="5207437" y="3059192"/>
            <a:ext cx="595313" cy="595313"/>
          </a:xfrm>
          <a:prstGeom prst="roundRect">
            <a:avLst>
              <a:gd name="adj" fmla="val 76800"/>
            </a:avLst>
          </a:prstGeom>
          <a:solidFill>
            <a:srgbClr val="D4E1F7"/>
          </a:solidFill>
          <a:ln w="7620">
            <a:solidFill>
              <a:srgbClr val="BAC7DD"/>
            </a:solidFill>
            <a:prstDash val="solid"/>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6265" y="3208020"/>
            <a:ext cx="297656" cy="297656"/>
          </a:xfrm>
          <a:prstGeom prst="rect">
            <a:avLst/>
          </a:prstGeom>
        </p:spPr>
      </p:pic>
      <p:sp>
        <p:nvSpPr>
          <p:cNvPr id="12" name="Text 8"/>
          <p:cNvSpPr/>
          <p:nvPr/>
        </p:nvSpPr>
        <p:spPr>
          <a:xfrm>
            <a:off x="5405795" y="3852863"/>
            <a:ext cx="3772138"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Kết nối trực tiếp, không cố định</a:t>
            </a:r>
            <a:endParaRPr lang="en-US" sz="1950" dirty="0"/>
          </a:p>
        </p:txBody>
      </p:sp>
      <p:sp>
        <p:nvSpPr>
          <p:cNvPr id="13" name="Text 9"/>
          <p:cNvSpPr/>
          <p:nvPr/>
        </p:nvSpPr>
        <p:spPr>
          <a:xfrm>
            <a:off x="5405795" y="4282083"/>
            <a:ext cx="3818692"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Mỗi lần kết nối được cấp địa chỉ IP tạm thời, chỉ tồn tại trong phiên làm việc. Giá thành thấp hơn nhưng tốc độ có thể bị hạn chế.</a:t>
            </a:r>
            <a:endParaRPr lang="en-US" sz="1550" dirty="0"/>
          </a:p>
        </p:txBody>
      </p:sp>
      <p:sp>
        <p:nvSpPr>
          <p:cNvPr id="14" name="Text 10"/>
          <p:cNvSpPr/>
          <p:nvPr/>
        </p:nvSpPr>
        <p:spPr>
          <a:xfrm>
            <a:off x="5405795" y="5671304"/>
            <a:ext cx="3818692" cy="317540"/>
          </a:xfrm>
          <a:prstGeom prst="rect">
            <a:avLst/>
          </a:prstGeom>
          <a:noFill/>
          <a:ln/>
        </p:spPr>
        <p:txBody>
          <a:bodyPr wrap="none" lIns="0" tIns="0" rIns="0" bIns="0" rtlCol="0" anchor="t"/>
          <a:lstStyle/>
          <a:p>
            <a:pPr algn="l" indent="0" marL="0">
              <a:lnSpc>
                <a:spcPts val="2500"/>
              </a:lnSpc>
              <a:buNone/>
            </a:pPr>
            <a:r>
              <a:rPr lang="en-US" sz="1550" i="1" dirty="0">
                <a:solidFill>
                  <a:srgbClr val="000066"/>
                </a:solidFill>
                <a:latin typeface="Inter" pitchFamily="34" charset="0"/>
                <a:ea typeface="Inter" pitchFamily="34" charset="-122"/>
                <a:cs typeface="Inter" pitchFamily="34" charset="-120"/>
              </a:rPr>
              <a:t>Ví dụ: 3G, 4G, 5G, ADSL</a:t>
            </a:r>
            <a:endParaRPr lang="en-US" sz="1550" dirty="0"/>
          </a:p>
        </p:txBody>
      </p:sp>
      <p:sp>
        <p:nvSpPr>
          <p:cNvPr id="15" name="Shape 11"/>
          <p:cNvSpPr/>
          <p:nvPr/>
        </p:nvSpPr>
        <p:spPr>
          <a:xfrm>
            <a:off x="9918859" y="2960013"/>
            <a:ext cx="3917513" cy="198358"/>
          </a:xfrm>
          <a:prstGeom prst="roundRect">
            <a:avLst>
              <a:gd name="adj" fmla="val 42025"/>
            </a:avLst>
          </a:prstGeom>
          <a:solidFill>
            <a:srgbClr val="D4E1F7"/>
          </a:solidFill>
          <a:ln w="7620">
            <a:solidFill>
              <a:srgbClr val="BAC7DD"/>
            </a:solidFill>
            <a:prstDash val="solid"/>
          </a:ln>
        </p:spPr>
      </p:sp>
      <p:sp>
        <p:nvSpPr>
          <p:cNvPr id="16" name="Shape 12"/>
          <p:cNvSpPr/>
          <p:nvPr/>
        </p:nvSpPr>
        <p:spPr>
          <a:xfrm>
            <a:off x="9621203" y="2761536"/>
            <a:ext cx="595313" cy="595313"/>
          </a:xfrm>
          <a:prstGeom prst="roundRect">
            <a:avLst>
              <a:gd name="adj" fmla="val 76800"/>
            </a:avLst>
          </a:prstGeom>
          <a:solidFill>
            <a:srgbClr val="D4E1F7"/>
          </a:solidFill>
          <a:ln w="7620">
            <a:solidFill>
              <a:srgbClr val="BAC7DD"/>
            </a:solidFill>
            <a:prstDash val="solid"/>
          </a:ln>
        </p:spPr>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0031" y="2910364"/>
            <a:ext cx="297656" cy="297656"/>
          </a:xfrm>
          <a:prstGeom prst="rect">
            <a:avLst/>
          </a:prstGeom>
        </p:spPr>
      </p:pic>
      <p:sp>
        <p:nvSpPr>
          <p:cNvPr id="18" name="Text 13"/>
          <p:cNvSpPr/>
          <p:nvPr/>
        </p:nvSpPr>
        <p:spPr>
          <a:xfrm>
            <a:off x="9819561" y="3555206"/>
            <a:ext cx="3793093"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Kết nối gián tiếp, không cố định</a:t>
            </a:r>
            <a:endParaRPr lang="en-US" sz="1950" dirty="0"/>
          </a:p>
        </p:txBody>
      </p:sp>
      <p:sp>
        <p:nvSpPr>
          <p:cNvPr id="19" name="Text 14"/>
          <p:cNvSpPr/>
          <p:nvPr/>
        </p:nvSpPr>
        <p:spPr>
          <a:xfrm>
            <a:off x="9819561" y="3984427"/>
            <a:ext cx="3818573"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Máy tính kết nối qua một máy trung gian đang thực sự nối Internet. Chi phí thấp nhất nhưng tốc độ và quyền truy cập bị giới hạn.</a:t>
            </a:r>
            <a:endParaRPr lang="en-US" sz="1550" dirty="0"/>
          </a:p>
        </p:txBody>
      </p:sp>
      <p:sp>
        <p:nvSpPr>
          <p:cNvPr id="20" name="Text 15"/>
          <p:cNvSpPr/>
          <p:nvPr/>
        </p:nvSpPr>
        <p:spPr>
          <a:xfrm>
            <a:off x="9819561" y="5373648"/>
            <a:ext cx="3818573"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Ví dụ: Quán internet công cộng</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306592"/>
            <a:ext cx="9904571"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Các Công Nghệ Kết Nối Internet Phổ Biến</a:t>
            </a:r>
            <a:endParaRPr lang="en-US" sz="3900" dirty="0"/>
          </a:p>
        </p:txBody>
      </p:sp>
      <p:sp>
        <p:nvSpPr>
          <p:cNvPr id="3" name="Shape 1"/>
          <p:cNvSpPr/>
          <p:nvPr/>
        </p:nvSpPr>
        <p:spPr>
          <a:xfrm>
            <a:off x="793790" y="2323505"/>
            <a:ext cx="6422231" cy="1506736"/>
          </a:xfrm>
          <a:prstGeom prst="roundRect">
            <a:avLst>
              <a:gd name="adj" fmla="val 5532"/>
            </a:avLst>
          </a:prstGeom>
          <a:solidFill>
            <a:srgbClr val="FFFFFF"/>
          </a:solidFill>
          <a:ln w="22860">
            <a:solidFill>
              <a:srgbClr val="BAC7DD"/>
            </a:solidFill>
            <a:prstDash val="solid"/>
          </a:ln>
        </p:spPr>
      </p:sp>
      <p:sp>
        <p:nvSpPr>
          <p:cNvPr id="4" name="Text 2"/>
          <p:cNvSpPr/>
          <p:nvPr/>
        </p:nvSpPr>
        <p:spPr>
          <a:xfrm>
            <a:off x="1015008" y="254472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PSTN</a:t>
            </a:r>
            <a:endParaRPr lang="en-US" sz="1950" dirty="0"/>
          </a:p>
        </p:txBody>
      </p:sp>
      <p:sp>
        <p:nvSpPr>
          <p:cNvPr id="5" name="Text 3"/>
          <p:cNvSpPr/>
          <p:nvPr/>
        </p:nvSpPr>
        <p:spPr>
          <a:xfrm>
            <a:off x="1015008" y="2973943"/>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Modem quay số qua đường dây điện thoại - công nghệ cũ, tốc độ thấp (56 Kbps)</a:t>
            </a:r>
            <a:endParaRPr lang="en-US" sz="1550" dirty="0"/>
          </a:p>
        </p:txBody>
      </p:sp>
      <p:sp>
        <p:nvSpPr>
          <p:cNvPr id="6" name="Shape 4"/>
          <p:cNvSpPr/>
          <p:nvPr/>
        </p:nvSpPr>
        <p:spPr>
          <a:xfrm>
            <a:off x="7414379" y="2323505"/>
            <a:ext cx="6422231" cy="1506736"/>
          </a:xfrm>
          <a:prstGeom prst="roundRect">
            <a:avLst>
              <a:gd name="adj" fmla="val 5532"/>
            </a:avLst>
          </a:prstGeom>
          <a:solidFill>
            <a:srgbClr val="FFFFFF"/>
          </a:solidFill>
          <a:ln w="22860">
            <a:solidFill>
              <a:srgbClr val="BAC7DD"/>
            </a:solidFill>
            <a:prstDash val="solid"/>
          </a:ln>
        </p:spPr>
      </p:sp>
      <p:sp>
        <p:nvSpPr>
          <p:cNvPr id="7" name="Text 5"/>
          <p:cNvSpPr/>
          <p:nvPr/>
        </p:nvSpPr>
        <p:spPr>
          <a:xfrm>
            <a:off x="7635597" y="254472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ISDN</a:t>
            </a:r>
            <a:endParaRPr lang="en-US" sz="1950" dirty="0"/>
          </a:p>
        </p:txBody>
      </p:sp>
      <p:sp>
        <p:nvSpPr>
          <p:cNvPr id="8" name="Text 6"/>
          <p:cNvSpPr/>
          <p:nvPr/>
        </p:nvSpPr>
        <p:spPr>
          <a:xfrm>
            <a:off x="7635597" y="2973943"/>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Mạng số tích hợp dịch vụ - nhanh hơn modem thường (128 Kbps)</a:t>
            </a:r>
            <a:endParaRPr lang="en-US" sz="1550" dirty="0"/>
          </a:p>
        </p:txBody>
      </p:sp>
      <p:sp>
        <p:nvSpPr>
          <p:cNvPr id="9" name="Shape 7"/>
          <p:cNvSpPr/>
          <p:nvPr/>
        </p:nvSpPr>
        <p:spPr>
          <a:xfrm>
            <a:off x="793790" y="4028599"/>
            <a:ext cx="6422231" cy="1189196"/>
          </a:xfrm>
          <a:prstGeom prst="roundRect">
            <a:avLst>
              <a:gd name="adj" fmla="val 7010"/>
            </a:avLst>
          </a:prstGeom>
          <a:solidFill>
            <a:srgbClr val="FFFFFF"/>
          </a:solidFill>
          <a:ln w="22860">
            <a:solidFill>
              <a:srgbClr val="BAC7DD"/>
            </a:solidFill>
            <a:prstDash val="solid"/>
          </a:ln>
        </p:spPr>
      </p:sp>
      <p:sp>
        <p:nvSpPr>
          <p:cNvPr id="10" name="Text 8"/>
          <p:cNvSpPr/>
          <p:nvPr/>
        </p:nvSpPr>
        <p:spPr>
          <a:xfrm>
            <a:off x="1015008" y="424981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ADSL</a:t>
            </a:r>
            <a:endParaRPr lang="en-US" sz="1950" dirty="0"/>
          </a:p>
        </p:txBody>
      </p:sp>
      <p:sp>
        <p:nvSpPr>
          <p:cNvPr id="11" name="Text 9"/>
          <p:cNvSpPr/>
          <p:nvPr/>
        </p:nvSpPr>
        <p:spPr>
          <a:xfrm>
            <a:off x="1015008" y="4679037"/>
            <a:ext cx="5979795"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Đường dây thuê bao số bất đối xứng - phổ biến với hộ gia đình</a:t>
            </a:r>
            <a:endParaRPr lang="en-US" sz="1550" dirty="0"/>
          </a:p>
        </p:txBody>
      </p:sp>
      <p:sp>
        <p:nvSpPr>
          <p:cNvPr id="12" name="Shape 10"/>
          <p:cNvSpPr/>
          <p:nvPr/>
        </p:nvSpPr>
        <p:spPr>
          <a:xfrm>
            <a:off x="7414379" y="4028599"/>
            <a:ext cx="6422231" cy="1189196"/>
          </a:xfrm>
          <a:prstGeom prst="roundRect">
            <a:avLst>
              <a:gd name="adj" fmla="val 7010"/>
            </a:avLst>
          </a:prstGeom>
          <a:solidFill>
            <a:srgbClr val="FFFFFF"/>
          </a:solidFill>
          <a:ln w="22860">
            <a:solidFill>
              <a:srgbClr val="BAC7DD"/>
            </a:solidFill>
            <a:prstDash val="solid"/>
          </a:ln>
        </p:spPr>
      </p:sp>
      <p:sp>
        <p:nvSpPr>
          <p:cNvPr id="13" name="Text 11"/>
          <p:cNvSpPr/>
          <p:nvPr/>
        </p:nvSpPr>
        <p:spPr>
          <a:xfrm>
            <a:off x="7635597" y="424981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Cáp quang</a:t>
            </a:r>
            <a:endParaRPr lang="en-US" sz="1950" dirty="0"/>
          </a:p>
        </p:txBody>
      </p:sp>
      <p:sp>
        <p:nvSpPr>
          <p:cNvPr id="14" name="Text 12"/>
          <p:cNvSpPr/>
          <p:nvPr/>
        </p:nvSpPr>
        <p:spPr>
          <a:xfrm>
            <a:off x="7635597" y="4679037"/>
            <a:ext cx="5979795"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Công nghệ hiện đại nhất - tốc độ cao (đến vài Gbps)</a:t>
            </a:r>
            <a:endParaRPr lang="en-US" sz="1550" dirty="0"/>
          </a:p>
        </p:txBody>
      </p:sp>
      <p:sp>
        <p:nvSpPr>
          <p:cNvPr id="15" name="Shape 13"/>
          <p:cNvSpPr/>
          <p:nvPr/>
        </p:nvSpPr>
        <p:spPr>
          <a:xfrm>
            <a:off x="793790" y="5416153"/>
            <a:ext cx="6422231" cy="1506736"/>
          </a:xfrm>
          <a:prstGeom prst="roundRect">
            <a:avLst>
              <a:gd name="adj" fmla="val 5532"/>
            </a:avLst>
          </a:prstGeom>
          <a:solidFill>
            <a:srgbClr val="FFFFFF"/>
          </a:solidFill>
          <a:ln w="22860">
            <a:solidFill>
              <a:srgbClr val="BAC7DD"/>
            </a:solidFill>
            <a:prstDash val="solid"/>
          </a:ln>
        </p:spPr>
      </p:sp>
      <p:sp>
        <p:nvSpPr>
          <p:cNvPr id="16" name="Text 14"/>
          <p:cNvSpPr/>
          <p:nvPr/>
        </p:nvSpPr>
        <p:spPr>
          <a:xfrm>
            <a:off x="1015008" y="563737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Mạng di động</a:t>
            </a:r>
            <a:endParaRPr lang="en-US" sz="1950" dirty="0"/>
          </a:p>
        </p:txBody>
      </p:sp>
      <p:sp>
        <p:nvSpPr>
          <p:cNvPr id="17" name="Text 15"/>
          <p:cNvSpPr/>
          <p:nvPr/>
        </p:nvSpPr>
        <p:spPr>
          <a:xfrm>
            <a:off x="1015008" y="6066592"/>
            <a:ext cx="5979795"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2G, 3G, 4G, 5G - linh hoạt, không dây, tốc độ ngày càng cao</a:t>
            </a:r>
            <a:endParaRPr lang="en-US" sz="1550" dirty="0"/>
          </a:p>
        </p:txBody>
      </p:sp>
      <p:sp>
        <p:nvSpPr>
          <p:cNvPr id="18" name="Shape 16"/>
          <p:cNvSpPr/>
          <p:nvPr/>
        </p:nvSpPr>
        <p:spPr>
          <a:xfrm>
            <a:off x="7414379" y="5416153"/>
            <a:ext cx="6422231" cy="1506736"/>
          </a:xfrm>
          <a:prstGeom prst="roundRect">
            <a:avLst>
              <a:gd name="adj" fmla="val 5532"/>
            </a:avLst>
          </a:prstGeom>
          <a:solidFill>
            <a:srgbClr val="FFFFFF"/>
          </a:solidFill>
          <a:ln w="22860">
            <a:solidFill>
              <a:srgbClr val="BAC7DD"/>
            </a:solidFill>
            <a:prstDash val="solid"/>
          </a:ln>
        </p:spPr>
      </p:sp>
      <p:sp>
        <p:nvSpPr>
          <p:cNvPr id="19" name="Text 17"/>
          <p:cNvSpPr/>
          <p:nvPr/>
        </p:nvSpPr>
        <p:spPr>
          <a:xfrm>
            <a:off x="7635597" y="563737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Vệ tinh</a:t>
            </a:r>
            <a:endParaRPr lang="en-US" sz="1950" dirty="0"/>
          </a:p>
        </p:txBody>
      </p:sp>
      <p:sp>
        <p:nvSpPr>
          <p:cNvPr id="20" name="Text 18"/>
          <p:cNvSpPr/>
          <p:nvPr/>
        </p:nvSpPr>
        <p:spPr>
          <a:xfrm>
            <a:off x="7635597" y="6066592"/>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Kết nối từ xa, vùng sâu vùng xa - độ trễ cao nhưng phủ sóng rộng</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323856"/>
            <a:ext cx="9758958"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Chương 2: Kiến Trúc và Hiệu Năng Mạng</a:t>
            </a:r>
            <a:endParaRPr lang="en-US" sz="3900" dirty="0"/>
          </a:p>
        </p:txBody>
      </p:sp>
      <p:sp>
        <p:nvSpPr>
          <p:cNvPr id="3" name="Text 1"/>
          <p:cNvSpPr/>
          <p:nvPr/>
        </p:nvSpPr>
        <p:spPr>
          <a:xfrm>
            <a:off x="2254091" y="3034189"/>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Chuyển mạch</a:t>
            </a:r>
            <a:endParaRPr lang="en-US" sz="1950" dirty="0"/>
          </a:p>
        </p:txBody>
      </p:sp>
      <p:sp>
        <p:nvSpPr>
          <p:cNvPr id="4" name="Text 2"/>
          <p:cNvSpPr/>
          <p:nvPr/>
        </p:nvSpPr>
        <p:spPr>
          <a:xfrm>
            <a:off x="793790" y="3463409"/>
            <a:ext cx="3941207" cy="317540"/>
          </a:xfrm>
          <a:prstGeom prst="rect">
            <a:avLst/>
          </a:prstGeom>
          <a:noFill/>
          <a:ln/>
        </p:spPr>
        <p:txBody>
          <a:bodyPr wrap="none" lIns="0" tIns="0" rIns="0" bIns="0" rtlCol="0" anchor="t"/>
          <a:lstStyle/>
          <a:p>
            <a:pPr algn="r" indent="0" marL="0">
              <a:lnSpc>
                <a:spcPts val="2500"/>
              </a:lnSpc>
              <a:buNone/>
            </a:pPr>
            <a:r>
              <a:rPr lang="en-US" sz="1550" dirty="0">
                <a:solidFill>
                  <a:srgbClr val="000066"/>
                </a:solidFill>
                <a:latin typeface="Inter" pitchFamily="34" charset="0"/>
                <a:ea typeface="Inter" pitchFamily="34" charset="-122"/>
                <a:cs typeface="Inter" pitchFamily="34" charset="-120"/>
              </a:rPr>
              <a:t>Kênh, gói tin và thông điệp</a:t>
            </a:r>
            <a:endParaRPr lang="en-US" sz="1550" dirty="0"/>
          </a:p>
        </p:txBody>
      </p:sp>
      <p:pic>
        <p:nvPicPr>
          <p:cNvPr id="5" name="Image 0" descr="preencoded.png">    </p:cNvPr>
          <p:cNvPicPr>
            <a:picLocks noChangeAspect="1"/>
          </p:cNvPicPr>
          <p:nvPr/>
        </p:nvPicPr>
        <p:blipFill>
          <a:blip r:embed="rId1"/>
          <a:stretch>
            <a:fillRect/>
          </a:stretch>
        </p:blipFill>
        <p:spPr>
          <a:xfrm>
            <a:off x="5032653" y="2340769"/>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6766" y="3344882"/>
            <a:ext cx="296942" cy="296942"/>
          </a:xfrm>
          <a:prstGeom prst="rect">
            <a:avLst/>
          </a:prstGeom>
        </p:spPr>
      </p:pic>
      <p:sp>
        <p:nvSpPr>
          <p:cNvPr id="7" name="Text 3"/>
          <p:cNvSpPr/>
          <p:nvPr/>
        </p:nvSpPr>
        <p:spPr>
          <a:xfrm>
            <a:off x="9895284" y="303418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Phân tầng mạng</a:t>
            </a:r>
            <a:endParaRPr lang="en-US" sz="1950" dirty="0"/>
          </a:p>
        </p:txBody>
      </p:sp>
      <p:sp>
        <p:nvSpPr>
          <p:cNvPr id="8" name="Text 4"/>
          <p:cNvSpPr/>
          <p:nvPr/>
        </p:nvSpPr>
        <p:spPr>
          <a:xfrm>
            <a:off x="9895284" y="3463409"/>
            <a:ext cx="3941326"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Mô hình OSI và TCP/IP</a:t>
            </a:r>
            <a:endParaRPr lang="en-US" sz="1550" dirty="0"/>
          </a:p>
        </p:txBody>
      </p:sp>
      <p:pic>
        <p:nvPicPr>
          <p:cNvPr id="9" name="Image 2" descr="preencoded.png">    </p:cNvPr>
          <p:cNvPicPr>
            <a:picLocks noChangeAspect="1"/>
          </p:cNvPicPr>
          <p:nvPr/>
        </p:nvPicPr>
        <p:blipFill>
          <a:blip r:embed="rId4"/>
          <a:stretch>
            <a:fillRect/>
          </a:stretch>
        </p:blipFill>
        <p:spPr>
          <a:xfrm>
            <a:off x="5032653" y="2340769"/>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6335" y="3344882"/>
            <a:ext cx="296942" cy="296942"/>
          </a:xfrm>
          <a:prstGeom prst="rect">
            <a:avLst/>
          </a:prstGeom>
        </p:spPr>
      </p:pic>
      <p:sp>
        <p:nvSpPr>
          <p:cNvPr id="11" name="Text 5"/>
          <p:cNvSpPr/>
          <p:nvPr/>
        </p:nvSpPr>
        <p:spPr>
          <a:xfrm>
            <a:off x="9895284" y="546544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Địa chỉ và tên miền</a:t>
            </a:r>
            <a:endParaRPr lang="en-US" sz="1950" dirty="0"/>
          </a:p>
        </p:txBody>
      </p:sp>
      <p:sp>
        <p:nvSpPr>
          <p:cNvPr id="12" name="Text 6"/>
          <p:cNvSpPr/>
          <p:nvPr/>
        </p:nvSpPr>
        <p:spPr>
          <a:xfrm>
            <a:off x="9895284" y="5894665"/>
            <a:ext cx="3941326"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Hệ thống DNS</a:t>
            </a:r>
            <a:endParaRPr lang="en-US" sz="1550" dirty="0"/>
          </a:p>
        </p:txBody>
      </p:sp>
      <p:pic>
        <p:nvPicPr>
          <p:cNvPr id="13" name="Image 4" descr="preencoded.png">    </p:cNvPr>
          <p:cNvPicPr>
            <a:picLocks noChangeAspect="1"/>
          </p:cNvPicPr>
          <p:nvPr/>
        </p:nvPicPr>
        <p:blipFill>
          <a:blip r:embed="rId7"/>
          <a:stretch>
            <a:fillRect/>
          </a:stretch>
        </p:blipFill>
        <p:spPr>
          <a:xfrm>
            <a:off x="5032653" y="2340769"/>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96335" y="5604450"/>
            <a:ext cx="296942" cy="296942"/>
          </a:xfrm>
          <a:prstGeom prst="rect">
            <a:avLst/>
          </a:prstGeom>
        </p:spPr>
      </p:pic>
      <p:sp>
        <p:nvSpPr>
          <p:cNvPr id="15" name="Text 7"/>
          <p:cNvSpPr/>
          <p:nvPr/>
        </p:nvSpPr>
        <p:spPr>
          <a:xfrm>
            <a:off x="2254091" y="5465445"/>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Hiệu năng mạng</a:t>
            </a:r>
            <a:endParaRPr lang="en-US" sz="1950" dirty="0"/>
          </a:p>
        </p:txBody>
      </p:sp>
      <p:sp>
        <p:nvSpPr>
          <p:cNvPr id="16" name="Text 8"/>
          <p:cNvSpPr/>
          <p:nvPr/>
        </p:nvSpPr>
        <p:spPr>
          <a:xfrm>
            <a:off x="793790" y="5894665"/>
            <a:ext cx="3941207" cy="317540"/>
          </a:xfrm>
          <a:prstGeom prst="rect">
            <a:avLst/>
          </a:prstGeom>
          <a:noFill/>
          <a:ln/>
        </p:spPr>
        <p:txBody>
          <a:bodyPr wrap="none" lIns="0" tIns="0" rIns="0" bIns="0" rtlCol="0" anchor="t"/>
          <a:lstStyle/>
          <a:p>
            <a:pPr algn="r" indent="0" marL="0">
              <a:lnSpc>
                <a:spcPts val="2500"/>
              </a:lnSpc>
              <a:buNone/>
            </a:pPr>
            <a:r>
              <a:rPr lang="en-US" sz="1550" dirty="0">
                <a:solidFill>
                  <a:srgbClr val="000066"/>
                </a:solidFill>
                <a:latin typeface="Inter" pitchFamily="34" charset="0"/>
                <a:ea typeface="Inter" pitchFamily="34" charset="-122"/>
                <a:cs typeface="Inter" pitchFamily="34" charset="-120"/>
              </a:rPr>
              <a:t>Đánh giá và tối ưu</a:t>
            </a:r>
            <a:endParaRPr lang="en-US" sz="1550" dirty="0"/>
          </a:p>
        </p:txBody>
      </p:sp>
      <p:pic>
        <p:nvPicPr>
          <p:cNvPr id="17" name="Image 6" descr="preencoded.png">    </p:cNvPr>
          <p:cNvPicPr>
            <a:picLocks noChangeAspect="1"/>
          </p:cNvPicPr>
          <p:nvPr/>
        </p:nvPicPr>
        <p:blipFill>
          <a:blip r:embed="rId10"/>
          <a:stretch>
            <a:fillRect/>
          </a:stretch>
        </p:blipFill>
        <p:spPr>
          <a:xfrm>
            <a:off x="5032653" y="2340769"/>
            <a:ext cx="4564975" cy="456497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36766" y="5604450"/>
            <a:ext cx="296942" cy="2969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950601"/>
            <a:ext cx="7431643"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Ba Phương Thức Chuyển Mạch</a:t>
            </a:r>
            <a:endParaRPr lang="en-US" sz="3900" dirty="0"/>
          </a:p>
        </p:txBody>
      </p:sp>
      <p:pic>
        <p:nvPicPr>
          <p:cNvPr id="3" name="Image 0" descr="preencoded.png">    </p:cNvPr>
          <p:cNvPicPr>
            <a:picLocks noChangeAspect="1"/>
          </p:cNvPicPr>
          <p:nvPr/>
        </p:nvPicPr>
        <p:blipFill>
          <a:blip r:embed="rId1"/>
          <a:stretch>
            <a:fillRect/>
          </a:stretch>
        </p:blipFill>
        <p:spPr>
          <a:xfrm>
            <a:off x="793790" y="2967514"/>
            <a:ext cx="4347567" cy="793790"/>
          </a:xfrm>
          <a:prstGeom prst="rect">
            <a:avLst/>
          </a:prstGeom>
        </p:spPr>
      </p:pic>
      <p:sp>
        <p:nvSpPr>
          <p:cNvPr id="4" name="Text 1"/>
          <p:cNvSpPr/>
          <p:nvPr/>
        </p:nvSpPr>
        <p:spPr>
          <a:xfrm>
            <a:off x="992148" y="395966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Chuyển mạch kênh</a:t>
            </a:r>
            <a:endParaRPr lang="en-US" sz="1950" dirty="0"/>
          </a:p>
        </p:txBody>
      </p:sp>
      <p:sp>
        <p:nvSpPr>
          <p:cNvPr id="5" name="Text 2"/>
          <p:cNvSpPr/>
          <p:nvPr/>
        </p:nvSpPr>
        <p:spPr>
          <a:xfrm>
            <a:off x="992148" y="4388882"/>
            <a:ext cx="3950851"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Thiết lập kênh cố định từ đầu đến cuối. Đảm bảo chất lượng nhưng lãng phí băng thông khi không sử dụng hết.</a:t>
            </a:r>
            <a:endParaRPr lang="en-US" sz="1550" dirty="0"/>
          </a:p>
        </p:txBody>
      </p:sp>
      <p:pic>
        <p:nvPicPr>
          <p:cNvPr id="6" name="Image 1" descr="preencoded.png">    </p:cNvPr>
          <p:cNvPicPr>
            <a:picLocks noChangeAspect="1"/>
          </p:cNvPicPr>
          <p:nvPr/>
        </p:nvPicPr>
        <p:blipFill>
          <a:blip r:embed="rId2"/>
          <a:stretch>
            <a:fillRect/>
          </a:stretch>
        </p:blipFill>
        <p:spPr>
          <a:xfrm>
            <a:off x="5141357" y="2967514"/>
            <a:ext cx="4347567" cy="793790"/>
          </a:xfrm>
          <a:prstGeom prst="rect">
            <a:avLst/>
          </a:prstGeom>
        </p:spPr>
      </p:pic>
      <p:sp>
        <p:nvSpPr>
          <p:cNvPr id="7" name="Text 3"/>
          <p:cNvSpPr/>
          <p:nvPr/>
        </p:nvSpPr>
        <p:spPr>
          <a:xfrm>
            <a:off x="5339715" y="3959662"/>
            <a:ext cx="3031093"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Chuyển mạch thông điệp</a:t>
            </a:r>
            <a:endParaRPr lang="en-US" sz="1950" dirty="0"/>
          </a:p>
        </p:txBody>
      </p:sp>
      <p:sp>
        <p:nvSpPr>
          <p:cNvPr id="8" name="Text 4"/>
          <p:cNvSpPr/>
          <p:nvPr/>
        </p:nvSpPr>
        <p:spPr>
          <a:xfrm>
            <a:off x="5339715" y="4388882"/>
            <a:ext cx="395085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Gửi toàn bộ thông điệp qua từng nút. Hiệu suất cao hơn nhưng có độ trễ.</a:t>
            </a:r>
            <a:endParaRPr lang="en-US" sz="1550" dirty="0"/>
          </a:p>
        </p:txBody>
      </p:sp>
      <p:pic>
        <p:nvPicPr>
          <p:cNvPr id="9" name="Image 2" descr="preencoded.png">    </p:cNvPr>
          <p:cNvPicPr>
            <a:picLocks noChangeAspect="1"/>
          </p:cNvPicPr>
          <p:nvPr/>
        </p:nvPicPr>
        <p:blipFill>
          <a:blip r:embed="rId3"/>
          <a:stretch>
            <a:fillRect/>
          </a:stretch>
        </p:blipFill>
        <p:spPr>
          <a:xfrm>
            <a:off x="9488924" y="2967514"/>
            <a:ext cx="4347567" cy="793790"/>
          </a:xfrm>
          <a:prstGeom prst="rect">
            <a:avLst/>
          </a:prstGeom>
        </p:spPr>
      </p:pic>
      <p:sp>
        <p:nvSpPr>
          <p:cNvPr id="10" name="Text 5"/>
          <p:cNvSpPr/>
          <p:nvPr/>
        </p:nvSpPr>
        <p:spPr>
          <a:xfrm>
            <a:off x="9687282" y="395966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Chuyển mạch gói</a:t>
            </a:r>
            <a:endParaRPr lang="en-US" sz="1950" dirty="0"/>
          </a:p>
        </p:txBody>
      </p:sp>
      <p:sp>
        <p:nvSpPr>
          <p:cNvPr id="11" name="Text 6"/>
          <p:cNvSpPr/>
          <p:nvPr/>
        </p:nvSpPr>
        <p:spPr>
          <a:xfrm>
            <a:off x="9687282" y="4388882"/>
            <a:ext cx="3950851"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Chia thông tin thành các gói tin nhỏ. Tận dụng kênh truyền tốt nhất, thích hợp cho dữ liệu lớn.</a:t>
            </a:r>
            <a:endParaRPr lang="en-US" sz="1550" dirty="0"/>
          </a:p>
        </p:txBody>
      </p:sp>
      <p:sp>
        <p:nvSpPr>
          <p:cNvPr id="12" name="Text 7"/>
          <p:cNvSpPr/>
          <p:nvPr/>
        </p:nvSpPr>
        <p:spPr>
          <a:xfrm>
            <a:off x="793790" y="5961459"/>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highlight>
                  <a:srgbClr val="F38120"/>
                </a:highlight>
                <a:latin typeface="Inter" pitchFamily="34" charset="0"/>
                <a:ea typeface="Inter" pitchFamily="34" charset="-122"/>
                <a:cs typeface="Inter" pitchFamily="34" charset="-120"/>
              </a:rPr>
              <a:t>Lưu ý:</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Internet sử dụng phương thức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chuyển mạch gói</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 đây là lý do Internet có thể phục vụ hàng tỷ người dùng đồng thời!</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969407"/>
            <a:ext cx="9735979"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Chuyển Mạch Gói - Trái Tim của Internet</a:t>
            </a:r>
            <a:endParaRPr lang="en-US" sz="3900" dirty="0"/>
          </a:p>
        </p:txBody>
      </p:sp>
      <p:pic>
        <p:nvPicPr>
          <p:cNvPr id="3" name="Image 0" descr="preencoded.png">    </p:cNvPr>
          <p:cNvPicPr>
            <a:picLocks noChangeAspect="1"/>
          </p:cNvPicPr>
          <p:nvPr/>
        </p:nvPicPr>
        <p:blipFill>
          <a:blip r:embed="rId1"/>
          <a:stretch>
            <a:fillRect/>
          </a:stretch>
        </p:blipFill>
        <p:spPr>
          <a:xfrm>
            <a:off x="793790" y="2110383"/>
            <a:ext cx="4926568" cy="4926568"/>
          </a:xfrm>
          <a:prstGeom prst="rect">
            <a:avLst/>
          </a:prstGeom>
        </p:spPr>
      </p:pic>
      <p:sp>
        <p:nvSpPr>
          <p:cNvPr id="4" name="Text 1"/>
          <p:cNvSpPr/>
          <p:nvPr/>
        </p:nvSpPr>
        <p:spPr>
          <a:xfrm>
            <a:off x="6212086" y="2085499"/>
            <a:ext cx="3006090" cy="372070"/>
          </a:xfrm>
          <a:prstGeom prst="rect">
            <a:avLst/>
          </a:prstGeom>
          <a:noFill/>
          <a:ln/>
        </p:spPr>
        <p:txBody>
          <a:bodyPr wrap="none" lIns="0" tIns="0" rIns="0" bIns="0" rtlCol="0" anchor="t"/>
          <a:lstStyle/>
          <a:p>
            <a:pPr algn="l" indent="0" marL="0">
              <a:lnSpc>
                <a:spcPts val="2900"/>
              </a:lnSpc>
              <a:buNone/>
            </a:pPr>
            <a:r>
              <a:rPr lang="en-US" sz="2300" b="1" dirty="0">
                <a:solidFill>
                  <a:srgbClr val="000066"/>
                </a:solidFill>
                <a:latin typeface="Inter Bold" pitchFamily="34" charset="0"/>
                <a:ea typeface="Inter Bold" pitchFamily="34" charset="-122"/>
                <a:cs typeface="Inter Bold" pitchFamily="34" charset="-120"/>
              </a:rPr>
              <a:t>Nguyên lý hoạt động</a:t>
            </a:r>
            <a:endParaRPr lang="en-US" sz="2300" dirty="0"/>
          </a:p>
        </p:txBody>
      </p:sp>
      <p:sp>
        <p:nvSpPr>
          <p:cNvPr id="5" name="Text 2"/>
          <p:cNvSpPr/>
          <p:nvPr/>
        </p:nvSpPr>
        <p:spPr>
          <a:xfrm>
            <a:off x="6212086" y="2655927"/>
            <a:ext cx="7632025"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1"/>
            </a:pPr>
            <a:r>
              <a:rPr lang="en-US" sz="1550" dirty="0">
                <a:solidFill>
                  <a:srgbClr val="000066"/>
                </a:solidFill>
                <a:latin typeface="Inter" pitchFamily="34" charset="0"/>
                <a:ea typeface="Inter" pitchFamily="34" charset="-122"/>
                <a:cs typeface="Inter" pitchFamily="34" charset="-120"/>
              </a:rPr>
              <a:t>Thông tin được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phân thành các gói tin</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có kích thước tối đa xác định</a:t>
            </a:r>
            <a:endParaRPr lang="en-US" sz="1550" dirty="0"/>
          </a:p>
        </p:txBody>
      </p:sp>
      <p:sp>
        <p:nvSpPr>
          <p:cNvPr id="6" name="Text 3"/>
          <p:cNvSpPr/>
          <p:nvPr/>
        </p:nvSpPr>
        <p:spPr>
          <a:xfrm>
            <a:off x="6212086" y="3042880"/>
            <a:ext cx="7632025"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2"/>
            </a:pPr>
            <a:r>
              <a:rPr lang="en-US" sz="1550" dirty="0">
                <a:solidFill>
                  <a:srgbClr val="000066"/>
                </a:solidFill>
                <a:latin typeface="Inter" pitchFamily="34" charset="0"/>
                <a:ea typeface="Inter" pitchFamily="34" charset="-122"/>
                <a:cs typeface="Inter" pitchFamily="34" charset="-120"/>
              </a:rPr>
              <a:t>Mỗi gói tin chứa địa chỉ đích và thông tin điều khiển</a:t>
            </a:r>
            <a:endParaRPr lang="en-US" sz="1550" dirty="0"/>
          </a:p>
        </p:txBody>
      </p:sp>
      <p:sp>
        <p:nvSpPr>
          <p:cNvPr id="7" name="Text 4"/>
          <p:cNvSpPr/>
          <p:nvPr/>
        </p:nvSpPr>
        <p:spPr>
          <a:xfrm>
            <a:off x="6212086" y="3429833"/>
            <a:ext cx="7632025"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3"/>
            </a:pPr>
            <a:r>
              <a:rPr lang="en-US" sz="1550" dirty="0">
                <a:solidFill>
                  <a:srgbClr val="000066"/>
                </a:solidFill>
                <a:latin typeface="Inter" pitchFamily="34" charset="0"/>
                <a:ea typeface="Inter" pitchFamily="34" charset="-122"/>
                <a:cs typeface="Inter" pitchFamily="34" charset="-120"/>
              </a:rPr>
              <a:t>Các gói tin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chia sẻ băng thông</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của kênh truyền</a:t>
            </a:r>
            <a:endParaRPr lang="en-US" sz="1550" dirty="0"/>
          </a:p>
        </p:txBody>
      </p:sp>
      <p:sp>
        <p:nvSpPr>
          <p:cNvPr id="8" name="Text 5"/>
          <p:cNvSpPr/>
          <p:nvPr/>
        </p:nvSpPr>
        <p:spPr>
          <a:xfrm>
            <a:off x="6212086" y="3816787"/>
            <a:ext cx="7632025"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4"/>
            </a:pPr>
            <a:r>
              <a:rPr lang="en-US" sz="1550" dirty="0">
                <a:solidFill>
                  <a:srgbClr val="000066"/>
                </a:solidFill>
                <a:latin typeface="Inter" pitchFamily="34" charset="0"/>
                <a:ea typeface="Inter" pitchFamily="34" charset="-122"/>
                <a:cs typeface="Inter" pitchFamily="34" charset="-120"/>
              </a:rPr>
              <a:t>Mỗi gói có thể đi qua đường khác nhau</a:t>
            </a:r>
            <a:endParaRPr lang="en-US" sz="1550" dirty="0"/>
          </a:p>
        </p:txBody>
      </p:sp>
      <p:sp>
        <p:nvSpPr>
          <p:cNvPr id="9" name="Text 6"/>
          <p:cNvSpPr/>
          <p:nvPr/>
        </p:nvSpPr>
        <p:spPr>
          <a:xfrm>
            <a:off x="6212086" y="4203740"/>
            <a:ext cx="7632025"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5"/>
            </a:pPr>
            <a:r>
              <a:rPr lang="en-US" sz="1550" dirty="0">
                <a:solidFill>
                  <a:srgbClr val="000066"/>
                </a:solidFill>
                <a:latin typeface="Inter" pitchFamily="34" charset="0"/>
                <a:ea typeface="Inter" pitchFamily="34" charset="-122"/>
                <a:cs typeface="Inter" pitchFamily="34" charset="-120"/>
              </a:rPr>
              <a:t>Tại đích, các gói tin được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tái hợp</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thành dữ liệu ban đầu</a:t>
            </a:r>
            <a:endParaRPr lang="en-US" sz="1550" dirty="0"/>
          </a:p>
        </p:txBody>
      </p:sp>
      <p:sp>
        <p:nvSpPr>
          <p:cNvPr id="10" name="Text 7"/>
          <p:cNvSpPr/>
          <p:nvPr/>
        </p:nvSpPr>
        <p:spPr>
          <a:xfrm>
            <a:off x="6212086" y="4719638"/>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66"/>
                </a:solidFill>
                <a:latin typeface="Inter Bold" pitchFamily="34" charset="0"/>
                <a:ea typeface="Inter Bold" pitchFamily="34" charset="-122"/>
                <a:cs typeface="Inter Bold" pitchFamily="34" charset="-120"/>
              </a:rPr>
              <a:t>Ưu điểm vượt trội</a:t>
            </a:r>
            <a:endParaRPr lang="en-US" sz="2300" dirty="0"/>
          </a:p>
        </p:txBody>
      </p:sp>
      <p:sp>
        <p:nvSpPr>
          <p:cNvPr id="11" name="Text 8"/>
          <p:cNvSpPr/>
          <p:nvPr/>
        </p:nvSpPr>
        <p:spPr>
          <a:xfrm>
            <a:off x="6212086" y="5290066"/>
            <a:ext cx="763202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Tận dụng kênh truyền hiệu quả</a:t>
            </a:r>
            <a:endParaRPr lang="en-US" sz="1550" dirty="0"/>
          </a:p>
        </p:txBody>
      </p:sp>
      <p:sp>
        <p:nvSpPr>
          <p:cNvPr id="12" name="Text 9"/>
          <p:cNvSpPr/>
          <p:nvPr/>
        </p:nvSpPr>
        <p:spPr>
          <a:xfrm>
            <a:off x="6212086" y="5677019"/>
            <a:ext cx="763202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Đáp ứng nhiều người dùng đồng thời</a:t>
            </a:r>
            <a:endParaRPr lang="en-US" sz="1550" dirty="0"/>
          </a:p>
        </p:txBody>
      </p:sp>
      <p:sp>
        <p:nvSpPr>
          <p:cNvPr id="13" name="Text 10"/>
          <p:cNvSpPr/>
          <p:nvPr/>
        </p:nvSpPr>
        <p:spPr>
          <a:xfrm>
            <a:off x="6212086" y="6063972"/>
            <a:ext cx="763202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Thích hợp cho truyền dữ liệu lớn</a:t>
            </a:r>
            <a:endParaRPr lang="en-US" sz="1550" dirty="0"/>
          </a:p>
        </p:txBody>
      </p:sp>
      <p:sp>
        <p:nvSpPr>
          <p:cNvPr id="14" name="Text 11"/>
          <p:cNvSpPr/>
          <p:nvPr/>
        </p:nvSpPr>
        <p:spPr>
          <a:xfrm>
            <a:off x="6212086" y="6450925"/>
            <a:ext cx="763202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Linh hoạt khi có sự cố đường truyền</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58352"/>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Giao Thức và Kiến Trúc Phân Tầng</a:t>
            </a:r>
            <a:endParaRPr lang="en-US" sz="3900" dirty="0"/>
          </a:p>
        </p:txBody>
      </p:sp>
      <p:sp>
        <p:nvSpPr>
          <p:cNvPr id="4" name="Text 1"/>
          <p:cNvSpPr/>
          <p:nvPr/>
        </p:nvSpPr>
        <p:spPr>
          <a:xfrm>
            <a:off x="6577846" y="3819406"/>
            <a:ext cx="7258764" cy="63507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Giao thức</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là tập hợp các quy ước về định dạng dữ liệu và các thủ tục để hai bên có thể trao đổi thông tin với nhau một cách chính xác và hiệu quả.</a:t>
            </a:r>
            <a:endParaRPr lang="en-US" sz="1550" dirty="0"/>
          </a:p>
        </p:txBody>
      </p:sp>
      <p:sp>
        <p:nvSpPr>
          <p:cNvPr id="5" name="Shape 2"/>
          <p:cNvSpPr/>
          <p:nvPr/>
        </p:nvSpPr>
        <p:spPr>
          <a:xfrm>
            <a:off x="6280190" y="3596164"/>
            <a:ext cx="22860" cy="1081564"/>
          </a:xfrm>
          <a:prstGeom prst="rect">
            <a:avLst/>
          </a:prstGeom>
          <a:solidFill>
            <a:srgbClr val="1F4E9E"/>
          </a:solidFill>
          <a:ln/>
        </p:spPr>
      </p:sp>
      <p:sp>
        <p:nvSpPr>
          <p:cNvPr id="6" name="Text 3"/>
          <p:cNvSpPr/>
          <p:nvPr/>
        </p:nvSpPr>
        <p:spPr>
          <a:xfrm>
            <a:off x="6280190" y="4900970"/>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Giống như trong giao tiếp con người, chúng ta cần một ngôn ngữ chung và các quy tắc ứng xử để hiểu nhau. Trong mạng máy tính, giao thức đóng vai trò tương tự - đảm bảo các thiết bị khác nhau có thể "nói chuyện" với nhau dù được sản xuất bởi các hãng khác nhau.</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52293"/>
            <a:ext cx="9507974"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Chương 1: Giới Thiệu về Mạng Máy Tính</a:t>
            </a:r>
            <a:endParaRPr lang="en-US" sz="3900" dirty="0"/>
          </a:p>
        </p:txBody>
      </p:sp>
      <p:sp>
        <p:nvSpPr>
          <p:cNvPr id="3" name="Text 1"/>
          <p:cNvSpPr/>
          <p:nvPr/>
        </p:nvSpPr>
        <p:spPr>
          <a:xfrm>
            <a:off x="793790" y="316920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Light" pitchFamily="34" charset="0"/>
                <a:ea typeface="Inter Light" pitchFamily="34" charset="-122"/>
                <a:cs typeface="Inter Light" pitchFamily="34" charset="-120"/>
              </a:rPr>
              <a:t>01</a:t>
            </a:r>
            <a:endParaRPr lang="en-US" sz="1550" dirty="0"/>
          </a:p>
        </p:txBody>
      </p:sp>
      <p:sp>
        <p:nvSpPr>
          <p:cNvPr id="4" name="Shape 2"/>
          <p:cNvSpPr/>
          <p:nvPr/>
        </p:nvSpPr>
        <p:spPr>
          <a:xfrm>
            <a:off x="793790" y="3483531"/>
            <a:ext cx="6422231" cy="22860"/>
          </a:xfrm>
          <a:prstGeom prst="rect">
            <a:avLst/>
          </a:prstGeom>
          <a:solidFill>
            <a:srgbClr val="1F4E9E"/>
          </a:solidFill>
          <a:ln/>
        </p:spPr>
      </p:sp>
      <p:sp>
        <p:nvSpPr>
          <p:cNvPr id="5" name="Text 3"/>
          <p:cNvSpPr/>
          <p:nvPr/>
        </p:nvSpPr>
        <p:spPr>
          <a:xfrm>
            <a:off x="793790" y="3628430"/>
            <a:ext cx="3149560"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Mạng máy tính và Internet</a:t>
            </a:r>
            <a:endParaRPr lang="en-US" sz="1950" dirty="0"/>
          </a:p>
        </p:txBody>
      </p:sp>
      <p:sp>
        <p:nvSpPr>
          <p:cNvPr id="6" name="Text 4"/>
          <p:cNvSpPr/>
          <p:nvPr/>
        </p:nvSpPr>
        <p:spPr>
          <a:xfrm>
            <a:off x="793790" y="4057650"/>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Khái niệm cơ bản và vai trò trong xã hội</a:t>
            </a:r>
            <a:endParaRPr lang="en-US" sz="1550" dirty="0"/>
          </a:p>
        </p:txBody>
      </p:sp>
      <p:sp>
        <p:nvSpPr>
          <p:cNvPr id="7" name="Text 5"/>
          <p:cNvSpPr/>
          <p:nvPr/>
        </p:nvSpPr>
        <p:spPr>
          <a:xfrm>
            <a:off x="7414379" y="316920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Light" pitchFamily="34" charset="0"/>
                <a:ea typeface="Inter Light" pitchFamily="34" charset="-122"/>
                <a:cs typeface="Inter Light" pitchFamily="34" charset="-120"/>
              </a:rPr>
              <a:t>02</a:t>
            </a:r>
            <a:endParaRPr lang="en-US" sz="1550" dirty="0"/>
          </a:p>
        </p:txBody>
      </p:sp>
      <p:sp>
        <p:nvSpPr>
          <p:cNvPr id="8" name="Shape 6"/>
          <p:cNvSpPr/>
          <p:nvPr/>
        </p:nvSpPr>
        <p:spPr>
          <a:xfrm>
            <a:off x="7414379" y="3483531"/>
            <a:ext cx="6422231" cy="22860"/>
          </a:xfrm>
          <a:prstGeom prst="rect">
            <a:avLst/>
          </a:prstGeom>
          <a:solidFill>
            <a:srgbClr val="1F4E9E"/>
          </a:solidFill>
          <a:ln/>
        </p:spPr>
      </p:sp>
      <p:sp>
        <p:nvSpPr>
          <p:cNvPr id="9" name="Text 7"/>
          <p:cNvSpPr/>
          <p:nvPr/>
        </p:nvSpPr>
        <p:spPr>
          <a:xfrm>
            <a:off x="7414379" y="362843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Phân loại mạng</a:t>
            </a:r>
            <a:endParaRPr lang="en-US" sz="1950" dirty="0"/>
          </a:p>
        </p:txBody>
      </p:sp>
      <p:sp>
        <p:nvSpPr>
          <p:cNvPr id="10" name="Text 8"/>
          <p:cNvSpPr/>
          <p:nvPr/>
        </p:nvSpPr>
        <p:spPr>
          <a:xfrm>
            <a:off x="7414379" y="4057650"/>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Các loại mạng theo phạm vi và mục đích</a:t>
            </a:r>
            <a:endParaRPr lang="en-US" sz="1550" dirty="0"/>
          </a:p>
        </p:txBody>
      </p:sp>
      <p:sp>
        <p:nvSpPr>
          <p:cNvPr id="11" name="Text 9"/>
          <p:cNvSpPr/>
          <p:nvPr/>
        </p:nvSpPr>
        <p:spPr>
          <a:xfrm>
            <a:off x="793790" y="472237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Light" pitchFamily="34" charset="0"/>
                <a:ea typeface="Inter Light" pitchFamily="34" charset="-122"/>
                <a:cs typeface="Inter Light" pitchFamily="34" charset="-120"/>
              </a:rPr>
              <a:t>03</a:t>
            </a:r>
            <a:endParaRPr lang="en-US" sz="1550" dirty="0"/>
          </a:p>
        </p:txBody>
      </p:sp>
      <p:sp>
        <p:nvSpPr>
          <p:cNvPr id="12" name="Shape 10"/>
          <p:cNvSpPr/>
          <p:nvPr/>
        </p:nvSpPr>
        <p:spPr>
          <a:xfrm>
            <a:off x="793790" y="5036701"/>
            <a:ext cx="6422231" cy="22860"/>
          </a:xfrm>
          <a:prstGeom prst="rect">
            <a:avLst/>
          </a:prstGeom>
          <a:solidFill>
            <a:srgbClr val="1F4E9E"/>
          </a:solidFill>
          <a:ln/>
        </p:spPr>
      </p:sp>
      <p:sp>
        <p:nvSpPr>
          <p:cNvPr id="13" name="Text 11"/>
          <p:cNvSpPr/>
          <p:nvPr/>
        </p:nvSpPr>
        <p:spPr>
          <a:xfrm>
            <a:off x="793790" y="518160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Hình trạng mạng</a:t>
            </a:r>
            <a:endParaRPr lang="en-US" sz="1950" dirty="0"/>
          </a:p>
        </p:txBody>
      </p:sp>
      <p:sp>
        <p:nvSpPr>
          <p:cNvPr id="14" name="Text 12"/>
          <p:cNvSpPr/>
          <p:nvPr/>
        </p:nvSpPr>
        <p:spPr>
          <a:xfrm>
            <a:off x="793790" y="5610820"/>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Cấu trúc và cách thức kết nối</a:t>
            </a:r>
            <a:endParaRPr lang="en-US" sz="1550" dirty="0"/>
          </a:p>
        </p:txBody>
      </p:sp>
      <p:sp>
        <p:nvSpPr>
          <p:cNvPr id="15" name="Text 13"/>
          <p:cNvSpPr/>
          <p:nvPr/>
        </p:nvSpPr>
        <p:spPr>
          <a:xfrm>
            <a:off x="7414379" y="472237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Light" pitchFamily="34" charset="0"/>
                <a:ea typeface="Inter Light" pitchFamily="34" charset="-122"/>
                <a:cs typeface="Inter Light" pitchFamily="34" charset="-120"/>
              </a:rPr>
              <a:t>04</a:t>
            </a:r>
            <a:endParaRPr lang="en-US" sz="1550" dirty="0"/>
          </a:p>
        </p:txBody>
      </p:sp>
      <p:sp>
        <p:nvSpPr>
          <p:cNvPr id="16" name="Shape 14"/>
          <p:cNvSpPr/>
          <p:nvPr/>
        </p:nvSpPr>
        <p:spPr>
          <a:xfrm>
            <a:off x="7414379" y="5036701"/>
            <a:ext cx="6422231" cy="22860"/>
          </a:xfrm>
          <a:prstGeom prst="rect">
            <a:avLst/>
          </a:prstGeom>
          <a:solidFill>
            <a:srgbClr val="1F4E9E"/>
          </a:solidFill>
          <a:ln/>
        </p:spPr>
      </p:sp>
      <p:sp>
        <p:nvSpPr>
          <p:cNvPr id="17" name="Text 15"/>
          <p:cNvSpPr/>
          <p:nvPr/>
        </p:nvSpPr>
        <p:spPr>
          <a:xfrm>
            <a:off x="7414379" y="518160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Kết nối Internet</a:t>
            </a:r>
            <a:endParaRPr lang="en-US" sz="1950" dirty="0"/>
          </a:p>
        </p:txBody>
      </p:sp>
      <p:sp>
        <p:nvSpPr>
          <p:cNvPr id="18" name="Text 16"/>
          <p:cNvSpPr/>
          <p:nvPr/>
        </p:nvSpPr>
        <p:spPr>
          <a:xfrm>
            <a:off x="7414379" y="5610820"/>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Các phương thức truy cập mạng toàn cầu</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85098" y="540306"/>
            <a:ext cx="5802630" cy="613410"/>
          </a:xfrm>
          <a:prstGeom prst="rect">
            <a:avLst/>
          </a:prstGeom>
          <a:noFill/>
          <a:ln/>
        </p:spPr>
        <p:txBody>
          <a:bodyPr wrap="none" lIns="0" tIns="0" rIns="0" bIns="0" rtlCol="0" anchor="t"/>
          <a:lstStyle/>
          <a:p>
            <a:pPr algn="l" indent="0" marL="0">
              <a:lnSpc>
                <a:spcPts val="4800"/>
              </a:lnSpc>
              <a:buNone/>
            </a:pPr>
            <a:r>
              <a:rPr lang="en-US" sz="3850" b="1" dirty="0">
                <a:solidFill>
                  <a:srgbClr val="000066"/>
                </a:solidFill>
                <a:latin typeface="Inter Bold" pitchFamily="34" charset="0"/>
                <a:ea typeface="Inter Bold" pitchFamily="34" charset="-122"/>
                <a:cs typeface="Inter Bold" pitchFamily="34" charset="-120"/>
              </a:rPr>
              <a:t>Tại Sao Phải Phân Tầng?</a:t>
            </a:r>
            <a:endParaRPr lang="en-US" sz="3850" dirty="0"/>
          </a:p>
        </p:txBody>
      </p:sp>
      <p:pic>
        <p:nvPicPr>
          <p:cNvPr id="3" name="Image 0" descr="preencoded.png">    </p:cNvPr>
          <p:cNvPicPr>
            <a:picLocks noChangeAspect="1"/>
          </p:cNvPicPr>
          <p:nvPr/>
        </p:nvPicPr>
        <p:blipFill>
          <a:blip r:embed="rId1"/>
          <a:stretch>
            <a:fillRect/>
          </a:stretch>
        </p:blipFill>
        <p:spPr>
          <a:xfrm>
            <a:off x="3403640" y="1546265"/>
            <a:ext cx="1292900" cy="699135"/>
          </a:xfrm>
          <a:prstGeom prst="rect">
            <a:avLst/>
          </a:prstGeom>
        </p:spPr>
      </p:pic>
      <p:sp>
        <p:nvSpPr>
          <p:cNvPr id="4" name="Text 1"/>
          <p:cNvSpPr/>
          <p:nvPr/>
        </p:nvSpPr>
        <p:spPr>
          <a:xfrm>
            <a:off x="3912037" y="1798677"/>
            <a:ext cx="275987" cy="345043"/>
          </a:xfrm>
          <a:prstGeom prst="rect">
            <a:avLst/>
          </a:prstGeom>
          <a:noFill/>
          <a:ln/>
        </p:spPr>
        <p:txBody>
          <a:bodyPr wrap="none" lIns="0" tIns="0" rIns="0" bIns="0" rtlCol="0" anchor="t"/>
          <a:lstStyle/>
          <a:p>
            <a:pPr algn="ctr" indent="0" marL="0">
              <a:lnSpc>
                <a:spcPts val="3450"/>
              </a:lnSpc>
              <a:buNone/>
            </a:pPr>
            <a:r>
              <a:rPr lang="en-US" sz="2150" b="1" dirty="0">
                <a:solidFill>
                  <a:srgbClr val="000066"/>
                </a:solidFill>
                <a:latin typeface="Inter Bold" pitchFamily="34" charset="0"/>
                <a:ea typeface="Inter Bold" pitchFamily="34" charset="-122"/>
                <a:cs typeface="Inter Bold" pitchFamily="34" charset="-120"/>
              </a:rPr>
              <a:t>1</a:t>
            </a:r>
            <a:endParaRPr lang="en-US" sz="2150" dirty="0"/>
          </a:p>
        </p:txBody>
      </p:sp>
      <p:sp>
        <p:nvSpPr>
          <p:cNvPr id="5" name="Text 2"/>
          <p:cNvSpPr/>
          <p:nvPr/>
        </p:nvSpPr>
        <p:spPr>
          <a:xfrm>
            <a:off x="4892754" y="1742480"/>
            <a:ext cx="1569720" cy="306705"/>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Đơn giản hóa</a:t>
            </a:r>
            <a:endParaRPr lang="en-US" sz="1900" dirty="0"/>
          </a:p>
        </p:txBody>
      </p:sp>
      <p:sp>
        <p:nvSpPr>
          <p:cNvPr id="6" name="Shape 3"/>
          <p:cNvSpPr/>
          <p:nvPr/>
        </p:nvSpPr>
        <p:spPr>
          <a:xfrm>
            <a:off x="4745593" y="2260402"/>
            <a:ext cx="9050655" cy="11430"/>
          </a:xfrm>
          <a:prstGeom prst="roundRect">
            <a:avLst>
              <a:gd name="adj" fmla="val 721288"/>
            </a:avLst>
          </a:prstGeom>
          <a:solidFill>
            <a:srgbClr val="BAC7DD"/>
          </a:solidFill>
          <a:ln/>
        </p:spPr>
      </p:sp>
      <p:pic>
        <p:nvPicPr>
          <p:cNvPr id="7" name="Image 1" descr="preencoded.png">    </p:cNvPr>
          <p:cNvPicPr>
            <a:picLocks noChangeAspect="1"/>
          </p:cNvPicPr>
          <p:nvPr/>
        </p:nvPicPr>
        <p:blipFill>
          <a:blip r:embed="rId2"/>
          <a:stretch>
            <a:fillRect/>
          </a:stretch>
        </p:blipFill>
        <p:spPr>
          <a:xfrm>
            <a:off x="2757130" y="2294453"/>
            <a:ext cx="2585918" cy="699135"/>
          </a:xfrm>
          <a:prstGeom prst="rect">
            <a:avLst/>
          </a:prstGeom>
        </p:spPr>
      </p:pic>
      <p:sp>
        <p:nvSpPr>
          <p:cNvPr id="8" name="Text 4"/>
          <p:cNvSpPr/>
          <p:nvPr/>
        </p:nvSpPr>
        <p:spPr>
          <a:xfrm>
            <a:off x="3912037" y="2471499"/>
            <a:ext cx="275987" cy="345043"/>
          </a:xfrm>
          <a:prstGeom prst="rect">
            <a:avLst/>
          </a:prstGeom>
          <a:noFill/>
          <a:ln/>
        </p:spPr>
        <p:txBody>
          <a:bodyPr wrap="none" lIns="0" tIns="0" rIns="0" bIns="0" rtlCol="0" anchor="t"/>
          <a:lstStyle/>
          <a:p>
            <a:pPr algn="ctr" indent="0" marL="0">
              <a:lnSpc>
                <a:spcPts val="3450"/>
              </a:lnSpc>
              <a:buNone/>
            </a:pPr>
            <a:r>
              <a:rPr lang="en-US" sz="2150" b="1" dirty="0">
                <a:solidFill>
                  <a:srgbClr val="000066"/>
                </a:solidFill>
                <a:latin typeface="Inter Bold" pitchFamily="34" charset="0"/>
                <a:ea typeface="Inter Bold" pitchFamily="34" charset="-122"/>
                <a:cs typeface="Inter Bold" pitchFamily="34" charset="-120"/>
              </a:rPr>
              <a:t>2</a:t>
            </a:r>
            <a:endParaRPr lang="en-US" sz="2150" dirty="0"/>
          </a:p>
        </p:txBody>
      </p:sp>
      <p:sp>
        <p:nvSpPr>
          <p:cNvPr id="9" name="Text 5"/>
          <p:cNvSpPr/>
          <p:nvPr/>
        </p:nvSpPr>
        <p:spPr>
          <a:xfrm>
            <a:off x="5539264" y="2490668"/>
            <a:ext cx="2019895" cy="306705"/>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Chuyên môn hóa</a:t>
            </a:r>
            <a:endParaRPr lang="en-US" sz="1900" dirty="0"/>
          </a:p>
        </p:txBody>
      </p:sp>
      <p:sp>
        <p:nvSpPr>
          <p:cNvPr id="10" name="Shape 6"/>
          <p:cNvSpPr/>
          <p:nvPr/>
        </p:nvSpPr>
        <p:spPr>
          <a:xfrm>
            <a:off x="5392103" y="3008590"/>
            <a:ext cx="8404146" cy="11430"/>
          </a:xfrm>
          <a:prstGeom prst="roundRect">
            <a:avLst>
              <a:gd name="adj" fmla="val 721288"/>
            </a:avLst>
          </a:prstGeom>
          <a:solidFill>
            <a:srgbClr val="BAC7DD"/>
          </a:solidFill>
          <a:ln/>
        </p:spPr>
      </p:sp>
      <p:pic>
        <p:nvPicPr>
          <p:cNvPr id="11" name="Image 2" descr="preencoded.png">    </p:cNvPr>
          <p:cNvPicPr>
            <a:picLocks noChangeAspect="1"/>
          </p:cNvPicPr>
          <p:nvPr/>
        </p:nvPicPr>
        <p:blipFill>
          <a:blip r:embed="rId3"/>
          <a:stretch>
            <a:fillRect/>
          </a:stretch>
        </p:blipFill>
        <p:spPr>
          <a:xfrm>
            <a:off x="2110621" y="3042642"/>
            <a:ext cx="3878818" cy="699135"/>
          </a:xfrm>
          <a:prstGeom prst="rect">
            <a:avLst/>
          </a:prstGeom>
        </p:spPr>
      </p:pic>
      <p:sp>
        <p:nvSpPr>
          <p:cNvPr id="12" name="Text 7"/>
          <p:cNvSpPr/>
          <p:nvPr/>
        </p:nvSpPr>
        <p:spPr>
          <a:xfrm>
            <a:off x="3912037" y="3219688"/>
            <a:ext cx="275987" cy="345043"/>
          </a:xfrm>
          <a:prstGeom prst="rect">
            <a:avLst/>
          </a:prstGeom>
          <a:noFill/>
          <a:ln/>
        </p:spPr>
        <p:txBody>
          <a:bodyPr wrap="none" lIns="0" tIns="0" rIns="0" bIns="0" rtlCol="0" anchor="t"/>
          <a:lstStyle/>
          <a:p>
            <a:pPr algn="ctr" indent="0" marL="0">
              <a:lnSpc>
                <a:spcPts val="3450"/>
              </a:lnSpc>
              <a:buNone/>
            </a:pPr>
            <a:r>
              <a:rPr lang="en-US" sz="2150" b="1" dirty="0">
                <a:solidFill>
                  <a:srgbClr val="000066"/>
                </a:solidFill>
                <a:latin typeface="Inter Bold" pitchFamily="34" charset="0"/>
                <a:ea typeface="Inter Bold" pitchFamily="34" charset="-122"/>
                <a:cs typeface="Inter Bold" pitchFamily="34" charset="-120"/>
              </a:rPr>
              <a:t>3</a:t>
            </a:r>
            <a:endParaRPr lang="en-US" sz="2150" dirty="0"/>
          </a:p>
        </p:txBody>
      </p:sp>
      <p:sp>
        <p:nvSpPr>
          <p:cNvPr id="13" name="Text 8"/>
          <p:cNvSpPr/>
          <p:nvPr/>
        </p:nvSpPr>
        <p:spPr>
          <a:xfrm>
            <a:off x="6185654" y="3238857"/>
            <a:ext cx="902732" cy="306705"/>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Độc lập</a:t>
            </a:r>
            <a:endParaRPr lang="en-US" sz="1900" dirty="0"/>
          </a:p>
        </p:txBody>
      </p:sp>
      <p:sp>
        <p:nvSpPr>
          <p:cNvPr id="14" name="Shape 9"/>
          <p:cNvSpPr/>
          <p:nvPr/>
        </p:nvSpPr>
        <p:spPr>
          <a:xfrm>
            <a:off x="6038493" y="3756779"/>
            <a:ext cx="7757755" cy="11430"/>
          </a:xfrm>
          <a:prstGeom prst="roundRect">
            <a:avLst>
              <a:gd name="adj" fmla="val 721288"/>
            </a:avLst>
          </a:prstGeom>
          <a:solidFill>
            <a:srgbClr val="BAC7DD"/>
          </a:solidFill>
          <a:ln/>
        </p:spPr>
      </p:sp>
      <p:pic>
        <p:nvPicPr>
          <p:cNvPr id="15" name="Image 3" descr="preencoded.png">    </p:cNvPr>
          <p:cNvPicPr>
            <a:picLocks noChangeAspect="1"/>
          </p:cNvPicPr>
          <p:nvPr/>
        </p:nvPicPr>
        <p:blipFill>
          <a:blip r:embed="rId4"/>
          <a:stretch>
            <a:fillRect/>
          </a:stretch>
        </p:blipFill>
        <p:spPr>
          <a:xfrm>
            <a:off x="1464112" y="3790831"/>
            <a:ext cx="5171837" cy="699135"/>
          </a:xfrm>
          <a:prstGeom prst="rect">
            <a:avLst/>
          </a:prstGeom>
        </p:spPr>
      </p:pic>
      <p:sp>
        <p:nvSpPr>
          <p:cNvPr id="16" name="Text 10"/>
          <p:cNvSpPr/>
          <p:nvPr/>
        </p:nvSpPr>
        <p:spPr>
          <a:xfrm>
            <a:off x="3912037" y="3967877"/>
            <a:ext cx="275987" cy="345043"/>
          </a:xfrm>
          <a:prstGeom prst="rect">
            <a:avLst/>
          </a:prstGeom>
          <a:noFill/>
          <a:ln/>
        </p:spPr>
        <p:txBody>
          <a:bodyPr wrap="none" lIns="0" tIns="0" rIns="0" bIns="0" rtlCol="0" anchor="t"/>
          <a:lstStyle/>
          <a:p>
            <a:pPr algn="ctr" indent="0" marL="0">
              <a:lnSpc>
                <a:spcPts val="3450"/>
              </a:lnSpc>
              <a:buNone/>
            </a:pPr>
            <a:r>
              <a:rPr lang="en-US" sz="2150" b="1" dirty="0">
                <a:solidFill>
                  <a:srgbClr val="000066"/>
                </a:solidFill>
                <a:latin typeface="Inter Bold" pitchFamily="34" charset="0"/>
                <a:ea typeface="Inter Bold" pitchFamily="34" charset="-122"/>
                <a:cs typeface="Inter Bold" pitchFamily="34" charset="-120"/>
              </a:rPr>
              <a:t>4</a:t>
            </a:r>
            <a:endParaRPr lang="en-US" sz="2150" dirty="0"/>
          </a:p>
        </p:txBody>
      </p:sp>
      <p:sp>
        <p:nvSpPr>
          <p:cNvPr id="17" name="Text 11"/>
          <p:cNvSpPr/>
          <p:nvPr/>
        </p:nvSpPr>
        <p:spPr>
          <a:xfrm>
            <a:off x="6832163" y="3987046"/>
            <a:ext cx="1146572" cy="306705"/>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Dễ bảo trì</a:t>
            </a:r>
            <a:endParaRPr lang="en-US" sz="1900" dirty="0"/>
          </a:p>
        </p:txBody>
      </p:sp>
      <p:sp>
        <p:nvSpPr>
          <p:cNvPr id="18" name="Shape 12"/>
          <p:cNvSpPr/>
          <p:nvPr/>
        </p:nvSpPr>
        <p:spPr>
          <a:xfrm>
            <a:off x="6685002" y="4504968"/>
            <a:ext cx="7111246" cy="11430"/>
          </a:xfrm>
          <a:prstGeom prst="roundRect">
            <a:avLst>
              <a:gd name="adj" fmla="val 721288"/>
            </a:avLst>
          </a:prstGeom>
          <a:solidFill>
            <a:srgbClr val="BAC7DD"/>
          </a:solidFill>
          <a:ln/>
        </p:spPr>
      </p:sp>
      <p:pic>
        <p:nvPicPr>
          <p:cNvPr id="19" name="Image 4" descr="preencoded.png">    </p:cNvPr>
          <p:cNvPicPr>
            <a:picLocks noChangeAspect="1"/>
          </p:cNvPicPr>
          <p:nvPr/>
        </p:nvPicPr>
        <p:blipFill>
          <a:blip r:embed="rId5"/>
          <a:stretch>
            <a:fillRect/>
          </a:stretch>
        </p:blipFill>
        <p:spPr>
          <a:xfrm>
            <a:off x="817721" y="4539020"/>
            <a:ext cx="6464737" cy="699135"/>
          </a:xfrm>
          <a:prstGeom prst="rect">
            <a:avLst/>
          </a:prstGeom>
        </p:spPr>
      </p:pic>
      <p:sp>
        <p:nvSpPr>
          <p:cNvPr id="20" name="Text 13"/>
          <p:cNvSpPr/>
          <p:nvPr/>
        </p:nvSpPr>
        <p:spPr>
          <a:xfrm>
            <a:off x="3912037" y="4716066"/>
            <a:ext cx="275987" cy="345043"/>
          </a:xfrm>
          <a:prstGeom prst="rect">
            <a:avLst/>
          </a:prstGeom>
          <a:noFill/>
          <a:ln/>
        </p:spPr>
        <p:txBody>
          <a:bodyPr wrap="none" lIns="0" tIns="0" rIns="0" bIns="0" rtlCol="0" anchor="t"/>
          <a:lstStyle/>
          <a:p>
            <a:pPr algn="ctr" indent="0" marL="0">
              <a:lnSpc>
                <a:spcPts val="3450"/>
              </a:lnSpc>
              <a:buNone/>
            </a:pPr>
            <a:r>
              <a:rPr lang="en-US" sz="2150" b="1" dirty="0">
                <a:solidFill>
                  <a:srgbClr val="000066"/>
                </a:solidFill>
                <a:latin typeface="Inter Bold" pitchFamily="34" charset="0"/>
                <a:ea typeface="Inter Bold" pitchFamily="34" charset="-122"/>
                <a:cs typeface="Inter Bold" pitchFamily="34" charset="-120"/>
              </a:rPr>
              <a:t>5</a:t>
            </a:r>
            <a:endParaRPr lang="en-US" sz="2150" dirty="0"/>
          </a:p>
        </p:txBody>
      </p:sp>
      <p:sp>
        <p:nvSpPr>
          <p:cNvPr id="21" name="Text 14"/>
          <p:cNvSpPr/>
          <p:nvPr/>
        </p:nvSpPr>
        <p:spPr>
          <a:xfrm>
            <a:off x="7478673" y="4735235"/>
            <a:ext cx="1823918" cy="306705"/>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Tính trong suốt</a:t>
            </a:r>
            <a:endParaRPr lang="en-US" sz="1900" dirty="0"/>
          </a:p>
        </p:txBody>
      </p:sp>
      <p:sp>
        <p:nvSpPr>
          <p:cNvPr id="22" name="Text 15"/>
          <p:cNvSpPr/>
          <p:nvPr/>
        </p:nvSpPr>
        <p:spPr>
          <a:xfrm>
            <a:off x="785098" y="5655112"/>
            <a:ext cx="2533888" cy="306705"/>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Lợi ích của phân tầng</a:t>
            </a:r>
            <a:endParaRPr lang="en-US" sz="1900" dirty="0"/>
          </a:p>
        </p:txBody>
      </p:sp>
      <p:sp>
        <p:nvSpPr>
          <p:cNvPr id="23" name="Text 16"/>
          <p:cNvSpPr/>
          <p:nvPr/>
        </p:nvSpPr>
        <p:spPr>
          <a:xfrm>
            <a:off x="785098" y="6158032"/>
            <a:ext cx="6290667" cy="314087"/>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000066"/>
                </a:solidFill>
                <a:latin typeface="Inter" pitchFamily="34" charset="0"/>
                <a:ea typeface="Inter" pitchFamily="34" charset="-122"/>
                <a:cs typeface="Inter" pitchFamily="34" charset="-120"/>
              </a:rPr>
              <a:t>Chuyên môn hóa:</a:t>
            </a:r>
            <a:pPr algn="l" indent="0" marL="0">
              <a:lnSpc>
                <a:spcPts val="2450"/>
              </a:lnSpc>
              <a:buNone/>
            </a:pPr>
            <a:r>
              <a:rPr lang="en-US" sz="1500" dirty="0">
                <a:solidFill>
                  <a:srgbClr val="000066"/>
                </a:solidFill>
                <a:latin typeface="Inter" pitchFamily="34" charset="0"/>
                <a:ea typeface="Inter" pitchFamily="34" charset="-122"/>
                <a:cs typeface="Inter" pitchFamily="34" charset="-120"/>
              </a:rPr>
              <a:t> Mỗi tầng thực hiện chức năng cụ thể</a:t>
            </a:r>
            <a:endParaRPr lang="en-US" sz="1500" dirty="0"/>
          </a:p>
        </p:txBody>
      </p:sp>
      <p:sp>
        <p:nvSpPr>
          <p:cNvPr id="24" name="Text 17"/>
          <p:cNvSpPr/>
          <p:nvPr/>
        </p:nvSpPr>
        <p:spPr>
          <a:xfrm>
            <a:off x="785098" y="6540818"/>
            <a:ext cx="6290667" cy="314087"/>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000066"/>
                </a:solidFill>
                <a:latin typeface="Inter" pitchFamily="34" charset="0"/>
                <a:ea typeface="Inter" pitchFamily="34" charset="-122"/>
                <a:cs typeface="Inter" pitchFamily="34" charset="-120"/>
              </a:rPr>
              <a:t>Độc lập:</a:t>
            </a:r>
            <a:pPr algn="l" indent="0" marL="0">
              <a:lnSpc>
                <a:spcPts val="2450"/>
              </a:lnSpc>
              <a:buNone/>
            </a:pPr>
            <a:r>
              <a:rPr lang="en-US" sz="1500" dirty="0">
                <a:solidFill>
                  <a:srgbClr val="000066"/>
                </a:solidFill>
                <a:latin typeface="Inter" pitchFamily="34" charset="0"/>
                <a:ea typeface="Inter" pitchFamily="34" charset="-122"/>
                <a:cs typeface="Inter" pitchFamily="34" charset="-120"/>
              </a:rPr>
              <a:t> Thay đổi một tầng không ảnh hưởng tầng khác</a:t>
            </a:r>
            <a:endParaRPr lang="en-US" sz="1500" dirty="0"/>
          </a:p>
        </p:txBody>
      </p:sp>
      <p:sp>
        <p:nvSpPr>
          <p:cNvPr id="25" name="Text 18"/>
          <p:cNvSpPr/>
          <p:nvPr/>
        </p:nvSpPr>
        <p:spPr>
          <a:xfrm>
            <a:off x="785098" y="6923603"/>
            <a:ext cx="6290667" cy="314087"/>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000066"/>
                </a:solidFill>
                <a:latin typeface="Inter" pitchFamily="34" charset="0"/>
                <a:ea typeface="Inter" pitchFamily="34" charset="-122"/>
                <a:cs typeface="Inter" pitchFamily="34" charset="-120"/>
              </a:rPr>
              <a:t>Dễ bảo trì:</a:t>
            </a:r>
            <a:pPr algn="l" indent="0" marL="0">
              <a:lnSpc>
                <a:spcPts val="2450"/>
              </a:lnSpc>
              <a:buNone/>
            </a:pPr>
            <a:r>
              <a:rPr lang="en-US" sz="1500" dirty="0">
                <a:solidFill>
                  <a:srgbClr val="000066"/>
                </a:solidFill>
                <a:latin typeface="Inter" pitchFamily="34" charset="0"/>
                <a:ea typeface="Inter" pitchFamily="34" charset="-122"/>
                <a:cs typeface="Inter" pitchFamily="34" charset="-120"/>
              </a:rPr>
              <a:t> Sửa lỗi và nâng cấp đơn giản hơn</a:t>
            </a:r>
            <a:endParaRPr lang="en-US" sz="1500" dirty="0"/>
          </a:p>
        </p:txBody>
      </p:sp>
      <p:sp>
        <p:nvSpPr>
          <p:cNvPr id="26" name="Text 19"/>
          <p:cNvSpPr/>
          <p:nvPr/>
        </p:nvSpPr>
        <p:spPr>
          <a:xfrm>
            <a:off x="785098" y="7306389"/>
            <a:ext cx="6290667" cy="314087"/>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000066"/>
                </a:solidFill>
                <a:latin typeface="Inter" pitchFamily="34" charset="0"/>
                <a:ea typeface="Inter" pitchFamily="34" charset="-122"/>
                <a:cs typeface="Inter" pitchFamily="34" charset="-120"/>
              </a:rPr>
              <a:t>Tính trong suốt:</a:t>
            </a:r>
            <a:pPr algn="l" indent="0" marL="0">
              <a:lnSpc>
                <a:spcPts val="2450"/>
              </a:lnSpc>
              <a:buNone/>
            </a:pPr>
            <a:r>
              <a:rPr lang="en-US" sz="1500" dirty="0">
                <a:solidFill>
                  <a:srgbClr val="000066"/>
                </a:solidFill>
                <a:latin typeface="Inter" pitchFamily="34" charset="0"/>
                <a:ea typeface="Inter" pitchFamily="34" charset="-122"/>
                <a:cs typeface="Inter" pitchFamily="34" charset="-120"/>
              </a:rPr>
              <a:t> Tầng trên không cần biết chi tiết tầng dưới</a:t>
            </a:r>
            <a:endParaRPr lang="en-US" sz="1500" dirty="0"/>
          </a:p>
        </p:txBody>
      </p:sp>
      <p:sp>
        <p:nvSpPr>
          <p:cNvPr id="27" name="Text 20"/>
          <p:cNvSpPr/>
          <p:nvPr/>
        </p:nvSpPr>
        <p:spPr>
          <a:xfrm>
            <a:off x="7562255" y="5655112"/>
            <a:ext cx="3037642" cy="306705"/>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Các khái niệm quan trọng</a:t>
            </a:r>
            <a:endParaRPr lang="en-US" sz="1900" dirty="0"/>
          </a:p>
        </p:txBody>
      </p:sp>
      <p:sp>
        <p:nvSpPr>
          <p:cNvPr id="28" name="Text 21"/>
          <p:cNvSpPr/>
          <p:nvPr/>
        </p:nvSpPr>
        <p:spPr>
          <a:xfrm>
            <a:off x="7562255" y="6158032"/>
            <a:ext cx="6290667" cy="314087"/>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000066"/>
                </a:solidFill>
                <a:latin typeface="Inter" pitchFamily="34" charset="0"/>
                <a:ea typeface="Inter" pitchFamily="34" charset="-122"/>
                <a:cs typeface="Inter" pitchFamily="34" charset="-120"/>
              </a:rPr>
              <a:t>Liên kết vật lý:</a:t>
            </a:r>
            <a:pPr algn="l" indent="0" marL="0">
              <a:lnSpc>
                <a:spcPts val="2450"/>
              </a:lnSpc>
              <a:buNone/>
            </a:pPr>
            <a:r>
              <a:rPr lang="en-US" sz="1500" dirty="0">
                <a:solidFill>
                  <a:srgbClr val="000066"/>
                </a:solidFill>
                <a:latin typeface="Inter" pitchFamily="34" charset="0"/>
                <a:ea typeface="Inter" pitchFamily="34" charset="-122"/>
                <a:cs typeface="Inter" pitchFamily="34" charset="-120"/>
              </a:rPr>
              <a:t> Kết nối giữa hai tầng thấp nhất</a:t>
            </a:r>
            <a:endParaRPr lang="en-US" sz="1500" dirty="0"/>
          </a:p>
        </p:txBody>
      </p:sp>
      <p:sp>
        <p:nvSpPr>
          <p:cNvPr id="29" name="Text 22"/>
          <p:cNvSpPr/>
          <p:nvPr/>
        </p:nvSpPr>
        <p:spPr>
          <a:xfrm>
            <a:off x="7562255" y="6540818"/>
            <a:ext cx="6290667" cy="314087"/>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000066"/>
                </a:solidFill>
                <a:latin typeface="Inter" pitchFamily="34" charset="0"/>
                <a:ea typeface="Inter" pitchFamily="34" charset="-122"/>
                <a:cs typeface="Inter" pitchFamily="34" charset="-120"/>
              </a:rPr>
              <a:t>Liên kết logic:</a:t>
            </a:r>
            <a:pPr algn="l" indent="0" marL="0">
              <a:lnSpc>
                <a:spcPts val="2450"/>
              </a:lnSpc>
              <a:buNone/>
            </a:pPr>
            <a:r>
              <a:rPr lang="en-US" sz="1500" dirty="0">
                <a:solidFill>
                  <a:srgbClr val="000066"/>
                </a:solidFill>
                <a:latin typeface="Inter" pitchFamily="34" charset="0"/>
                <a:ea typeface="Inter" pitchFamily="34" charset="-122"/>
                <a:cs typeface="Inter" pitchFamily="34" charset="-120"/>
              </a:rPr>
              <a:t> Kết nối của các tầng cao hơn</a:t>
            </a:r>
            <a:endParaRPr lang="en-US" sz="1500" dirty="0"/>
          </a:p>
        </p:txBody>
      </p:sp>
      <p:sp>
        <p:nvSpPr>
          <p:cNvPr id="30" name="Text 23"/>
          <p:cNvSpPr/>
          <p:nvPr/>
        </p:nvSpPr>
        <p:spPr>
          <a:xfrm>
            <a:off x="7562255" y="6923603"/>
            <a:ext cx="6290667" cy="314087"/>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000066"/>
                </a:solidFill>
                <a:latin typeface="Inter" pitchFamily="34" charset="0"/>
                <a:ea typeface="Inter" pitchFamily="34" charset="-122"/>
                <a:cs typeface="Inter" pitchFamily="34" charset="-120"/>
              </a:rPr>
              <a:t>Giao diện:</a:t>
            </a:r>
            <a:pPr algn="l" indent="0" marL="0">
              <a:lnSpc>
                <a:spcPts val="2450"/>
              </a:lnSpc>
              <a:buNone/>
            </a:pPr>
            <a:r>
              <a:rPr lang="en-US" sz="1500" dirty="0">
                <a:solidFill>
                  <a:srgbClr val="000066"/>
                </a:solidFill>
                <a:latin typeface="Inter" pitchFamily="34" charset="0"/>
                <a:ea typeface="Inter" pitchFamily="34" charset="-122"/>
                <a:cs typeface="Inter" pitchFamily="34" charset="-120"/>
              </a:rPr>
              <a:t> Cách thức giao tiếp giữa hai tầng liền kề</a:t>
            </a:r>
            <a:endParaRPr lang="en-US" sz="1500" dirty="0"/>
          </a:p>
        </p:txBody>
      </p:sp>
      <p:sp>
        <p:nvSpPr>
          <p:cNvPr id="31" name="Text 24"/>
          <p:cNvSpPr/>
          <p:nvPr/>
        </p:nvSpPr>
        <p:spPr>
          <a:xfrm>
            <a:off x="7562255" y="7306389"/>
            <a:ext cx="6290667" cy="314087"/>
          </a:xfrm>
          <a:prstGeom prst="rect">
            <a:avLst/>
          </a:prstGeom>
          <a:noFill/>
          <a:ln/>
        </p:spPr>
        <p:txBody>
          <a:bodyPr wrap="none" lIns="0" tIns="0" rIns="0" bIns="0" rtlCol="0" anchor="t"/>
          <a:lstStyle/>
          <a:p>
            <a:pPr algn="l" marL="342900" indent="-342900">
              <a:lnSpc>
                <a:spcPts val="2450"/>
              </a:lnSpc>
              <a:buSzPct val="100000"/>
              <a:buChar char="•"/>
            </a:pPr>
            <a:r>
              <a:rPr lang="en-US" sz="1500" b="1" dirty="0">
                <a:solidFill>
                  <a:srgbClr val="000066"/>
                </a:solidFill>
                <a:latin typeface="Inter" pitchFamily="34" charset="0"/>
                <a:ea typeface="Inter" pitchFamily="34" charset="-122"/>
                <a:cs typeface="Inter" pitchFamily="34" charset="-120"/>
              </a:rPr>
              <a:t>PDU:</a:t>
            </a:r>
            <a:pPr algn="l" indent="0" marL="0">
              <a:lnSpc>
                <a:spcPts val="2450"/>
              </a:lnSpc>
              <a:buNone/>
            </a:pPr>
            <a:r>
              <a:rPr lang="en-US" sz="1500" dirty="0">
                <a:solidFill>
                  <a:srgbClr val="000066"/>
                </a:solidFill>
                <a:latin typeface="Inter" pitchFamily="34" charset="0"/>
                <a:ea typeface="Inter" pitchFamily="34" charset="-122"/>
                <a:cs typeface="Inter" pitchFamily="34" charset="-120"/>
              </a:rPr>
              <a:t> Đơn vị dữ liệu giao thức (Protocol Data Unit)</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93119"/>
            <a:ext cx="6748224"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Mô Hình OSI - 7 Tầng Chuẩn</a:t>
            </a:r>
            <a:endParaRPr lang="en-US" sz="3900" dirty="0"/>
          </a:p>
        </p:txBody>
      </p:sp>
      <p:sp>
        <p:nvSpPr>
          <p:cNvPr id="4" name="Text 1"/>
          <p:cNvSpPr/>
          <p:nvPr/>
        </p:nvSpPr>
        <p:spPr>
          <a:xfrm>
            <a:off x="793790" y="3010853"/>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Mô hình OSI (Open Systems Interconnection) là mô hình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tham chiếu</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gồm 7 tầng do tổ chức ISO thiết kế. Đây là nền tảng lý thuyết giúp chúng ta hiểu cách thức hoạt động của mạng máy tính, dù trong thực tế người ta thường sử dụng mô hình TCP/IP đơn giản hơn.</a:t>
            </a:r>
            <a:endParaRPr lang="en-US" sz="1550" dirty="0"/>
          </a:p>
        </p:txBody>
      </p:sp>
      <p:sp>
        <p:nvSpPr>
          <p:cNvPr id="5" name="Text 2"/>
          <p:cNvSpPr/>
          <p:nvPr/>
        </p:nvSpPr>
        <p:spPr>
          <a:xfrm>
            <a:off x="793790" y="4504253"/>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Các tầng được chia thành 3 nhóm chức năng:</a:t>
            </a:r>
            <a:endParaRPr lang="en-US" sz="1550" dirty="0"/>
          </a:p>
        </p:txBody>
      </p:sp>
      <p:sp>
        <p:nvSpPr>
          <p:cNvPr id="6" name="Text 3"/>
          <p:cNvSpPr/>
          <p:nvPr/>
        </p:nvSpPr>
        <p:spPr>
          <a:xfrm>
            <a:off x="793790" y="5045035"/>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1F4E9E"/>
                </a:solidFill>
                <a:latin typeface="Inter" pitchFamily="34" charset="0"/>
                <a:ea typeface="Inter" pitchFamily="34" charset="-122"/>
                <a:cs typeface="Inter" pitchFamily="34" charset="-120"/>
              </a:rPr>
              <a:t>Hỗ trợ mạng</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(tầng 1-3): Xử lý các vấn đề vật lý của việc di chuyển dữ liệu</a:t>
            </a:r>
            <a:endParaRPr lang="en-US" sz="1550" dirty="0"/>
          </a:p>
        </p:txBody>
      </p:sp>
      <p:sp>
        <p:nvSpPr>
          <p:cNvPr id="7" name="Text 4"/>
          <p:cNvSpPr/>
          <p:nvPr/>
        </p:nvSpPr>
        <p:spPr>
          <a:xfrm>
            <a:off x="793790" y="5431988"/>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F38120"/>
                </a:solidFill>
                <a:latin typeface="Inter" pitchFamily="34" charset="0"/>
                <a:ea typeface="Inter" pitchFamily="34" charset="-122"/>
                <a:cs typeface="Inter" pitchFamily="34" charset="-120"/>
              </a:rPr>
              <a:t>Trung gian</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(tầng 4): Kết nối giữa hai nhóm trên và dưới</a:t>
            </a:r>
            <a:endParaRPr lang="en-US" sz="1550" dirty="0"/>
          </a:p>
        </p:txBody>
      </p:sp>
      <p:sp>
        <p:nvSpPr>
          <p:cNvPr id="8" name="Text 5"/>
          <p:cNvSpPr/>
          <p:nvPr/>
        </p:nvSpPr>
        <p:spPr>
          <a:xfrm>
            <a:off x="793790" y="5818942"/>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8AA2CC"/>
                </a:solidFill>
                <a:latin typeface="Inter" pitchFamily="34" charset="0"/>
                <a:ea typeface="Inter" pitchFamily="34" charset="-122"/>
                <a:cs typeface="Inter" pitchFamily="34" charset="-120"/>
              </a:rPr>
              <a:t>Hỗ trợ người dùng</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(tầng 5-7): Cho phép khả năng tương tác giữa phần mềm</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83669" y="538758"/>
            <a:ext cx="8344852" cy="612219"/>
          </a:xfrm>
          <a:prstGeom prst="rect">
            <a:avLst/>
          </a:prstGeom>
          <a:noFill/>
          <a:ln/>
        </p:spPr>
        <p:txBody>
          <a:bodyPr wrap="none" lIns="0" tIns="0" rIns="0" bIns="0" rtlCol="0" anchor="t"/>
          <a:lstStyle/>
          <a:p>
            <a:pPr algn="l" indent="0" marL="0">
              <a:lnSpc>
                <a:spcPts val="4800"/>
              </a:lnSpc>
              <a:buNone/>
            </a:pPr>
            <a:r>
              <a:rPr lang="en-US" sz="3850" b="1" dirty="0">
                <a:solidFill>
                  <a:srgbClr val="000066"/>
                </a:solidFill>
                <a:latin typeface="Inter Bold" pitchFamily="34" charset="0"/>
                <a:ea typeface="Inter Bold" pitchFamily="34" charset="-122"/>
                <a:cs typeface="Inter Bold" pitchFamily="34" charset="-120"/>
              </a:rPr>
              <a:t>Tầng 1-3: Nền Tảng Vật Lý và Mạng</a:t>
            </a:r>
            <a:endParaRPr lang="en-US" sz="3850" dirty="0"/>
          </a:p>
        </p:txBody>
      </p:sp>
      <p:sp>
        <p:nvSpPr>
          <p:cNvPr id="3" name="Shape 1"/>
          <p:cNvSpPr/>
          <p:nvPr/>
        </p:nvSpPr>
        <p:spPr>
          <a:xfrm>
            <a:off x="783669" y="1542812"/>
            <a:ext cx="13063061" cy="1919049"/>
          </a:xfrm>
          <a:prstGeom prst="roundRect">
            <a:avLst>
              <a:gd name="adj" fmla="val 4288"/>
            </a:avLst>
          </a:prstGeom>
          <a:solidFill>
            <a:srgbClr val="FFFFFF"/>
          </a:solidFill>
          <a:ln w="22860">
            <a:solidFill>
              <a:srgbClr val="1F4E9E"/>
            </a:solidFill>
            <a:prstDash val="solid"/>
          </a:ln>
        </p:spPr>
      </p:sp>
      <p:sp>
        <p:nvSpPr>
          <p:cNvPr id="4" name="Shape 2"/>
          <p:cNvSpPr/>
          <p:nvPr/>
        </p:nvSpPr>
        <p:spPr>
          <a:xfrm>
            <a:off x="806529" y="1565672"/>
            <a:ext cx="783669" cy="1873329"/>
          </a:xfrm>
          <a:prstGeom prst="roundRect">
            <a:avLst>
              <a:gd name="adj" fmla="val 7000"/>
            </a:avLst>
          </a:prstGeom>
          <a:solidFill>
            <a:srgbClr val="1F4E9E"/>
          </a:solidFill>
          <a:ln/>
        </p:spPr>
      </p:sp>
      <p:sp>
        <p:nvSpPr>
          <p:cNvPr id="5" name="Text 3"/>
          <p:cNvSpPr/>
          <p:nvPr/>
        </p:nvSpPr>
        <p:spPr>
          <a:xfrm>
            <a:off x="1047631" y="2318623"/>
            <a:ext cx="293846" cy="367308"/>
          </a:xfrm>
          <a:prstGeom prst="rect">
            <a:avLst/>
          </a:prstGeom>
          <a:noFill/>
          <a:ln/>
        </p:spPr>
        <p:txBody>
          <a:bodyPr wrap="none" lIns="0" tIns="0" rIns="0" bIns="0" rtlCol="0" anchor="t"/>
          <a:lstStyle/>
          <a:p>
            <a:pPr algn="l" indent="0" marL="0">
              <a:lnSpc>
                <a:spcPts val="2300"/>
              </a:lnSpc>
              <a:buNone/>
            </a:pPr>
            <a:r>
              <a:rPr lang="en-US" sz="2300" b="1" dirty="0">
                <a:solidFill>
                  <a:srgbClr val="FFFFFF"/>
                </a:solidFill>
                <a:latin typeface="Inter Bold" pitchFamily="34" charset="0"/>
                <a:ea typeface="Inter Bold" pitchFamily="34" charset="-122"/>
                <a:cs typeface="Inter Bold" pitchFamily="34" charset="-120"/>
              </a:rPr>
              <a:t>1</a:t>
            </a:r>
            <a:endParaRPr lang="en-US" sz="2300" dirty="0"/>
          </a:p>
        </p:txBody>
      </p:sp>
      <p:sp>
        <p:nvSpPr>
          <p:cNvPr id="6" name="Text 4"/>
          <p:cNvSpPr/>
          <p:nvPr/>
        </p:nvSpPr>
        <p:spPr>
          <a:xfrm>
            <a:off x="1786057" y="1761530"/>
            <a:ext cx="2643783" cy="306110"/>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Tầng Vật Lý (Physical)</a:t>
            </a:r>
            <a:endParaRPr lang="en-US" sz="1900" dirty="0"/>
          </a:p>
        </p:txBody>
      </p:sp>
      <p:sp>
        <p:nvSpPr>
          <p:cNvPr id="7" name="Text 5"/>
          <p:cNvSpPr/>
          <p:nvPr/>
        </p:nvSpPr>
        <p:spPr>
          <a:xfrm>
            <a:off x="1786057" y="2185154"/>
            <a:ext cx="11841956" cy="626983"/>
          </a:xfrm>
          <a:prstGeom prst="rect">
            <a:avLst/>
          </a:prstGeom>
          <a:noFill/>
          <a:ln/>
        </p:spPr>
        <p:txBody>
          <a:bodyPr wrap="square" lIns="0" tIns="0" rIns="0" bIns="0" rtlCol="0" anchor="t"/>
          <a:lstStyle/>
          <a:p>
            <a:pPr algn="l" indent="0" marL="0">
              <a:lnSpc>
                <a:spcPts val="2450"/>
              </a:lnSpc>
              <a:buNone/>
            </a:pPr>
            <a:r>
              <a:rPr lang="en-US" sz="1500" dirty="0">
                <a:solidFill>
                  <a:srgbClr val="000066"/>
                </a:solidFill>
                <a:latin typeface="Inter" pitchFamily="34" charset="0"/>
                <a:ea typeface="Inter" pitchFamily="34" charset="-122"/>
                <a:cs typeface="Inter" pitchFamily="34" charset="-120"/>
              </a:rPr>
              <a:t>Truyền </a:t>
            </a:r>
            <a:pPr algn="l" indent="0" marL="0">
              <a:lnSpc>
                <a:spcPts val="2450"/>
              </a:lnSpc>
              <a:buNone/>
            </a:pPr>
            <a:r>
              <a:rPr lang="en-US" sz="1500" b="1" dirty="0">
                <a:solidFill>
                  <a:srgbClr val="000066"/>
                </a:solidFill>
                <a:latin typeface="Inter" pitchFamily="34" charset="0"/>
                <a:ea typeface="Inter" pitchFamily="34" charset="-122"/>
                <a:cs typeface="Inter" pitchFamily="34" charset="-120"/>
              </a:rPr>
              <a:t>luồng bit</a:t>
            </a:r>
            <a:pPr algn="l" indent="0" marL="0">
              <a:lnSpc>
                <a:spcPts val="2450"/>
              </a:lnSpc>
              <a:buNone/>
            </a:pPr>
            <a:r>
              <a:rPr lang="en-US" sz="1500" dirty="0">
                <a:solidFill>
                  <a:srgbClr val="000066"/>
                </a:solidFill>
                <a:latin typeface="Inter" pitchFamily="34" charset="0"/>
                <a:ea typeface="Inter" pitchFamily="34" charset="-122"/>
                <a:cs typeface="Inter" pitchFamily="34" charset="-120"/>
              </a:rPr>
              <a:t> qua môi trường vật lý. Xác định đặc điểm cơ, điện của cáp mạng, tốc độ truyền, đồng bộ tín hiệu, và chế độ truyền (đơn công, bán song công, song công).</a:t>
            </a:r>
            <a:endParaRPr lang="en-US" sz="1500" dirty="0"/>
          </a:p>
        </p:txBody>
      </p:sp>
      <p:sp>
        <p:nvSpPr>
          <p:cNvPr id="8" name="Text 6"/>
          <p:cNvSpPr/>
          <p:nvPr/>
        </p:nvSpPr>
        <p:spPr>
          <a:xfrm>
            <a:off x="1786057" y="2929652"/>
            <a:ext cx="11841956" cy="313492"/>
          </a:xfrm>
          <a:prstGeom prst="rect">
            <a:avLst/>
          </a:prstGeom>
          <a:noFill/>
          <a:ln/>
        </p:spPr>
        <p:txBody>
          <a:bodyPr wrap="none" lIns="0" tIns="0" rIns="0" bIns="0" rtlCol="0" anchor="t"/>
          <a:lstStyle/>
          <a:p>
            <a:pPr algn="l" indent="0" marL="0">
              <a:lnSpc>
                <a:spcPts val="2450"/>
              </a:lnSpc>
              <a:buNone/>
            </a:pPr>
            <a:r>
              <a:rPr lang="en-US" sz="1500" i="1" dirty="0">
                <a:solidFill>
                  <a:srgbClr val="000066"/>
                </a:solidFill>
                <a:latin typeface="Inter" pitchFamily="34" charset="0"/>
                <a:ea typeface="Inter" pitchFamily="34" charset="-122"/>
                <a:cs typeface="Inter" pitchFamily="34" charset="-120"/>
              </a:rPr>
              <a:t>Ví dụ: Cáp đồng, cáp quang, sóng radio</a:t>
            </a:r>
            <a:endParaRPr lang="en-US" sz="1500" dirty="0"/>
          </a:p>
        </p:txBody>
      </p:sp>
      <p:sp>
        <p:nvSpPr>
          <p:cNvPr id="9" name="Shape 7"/>
          <p:cNvSpPr/>
          <p:nvPr/>
        </p:nvSpPr>
        <p:spPr>
          <a:xfrm>
            <a:off x="783669" y="3657719"/>
            <a:ext cx="13063061" cy="1919049"/>
          </a:xfrm>
          <a:prstGeom prst="roundRect">
            <a:avLst>
              <a:gd name="adj" fmla="val 4288"/>
            </a:avLst>
          </a:prstGeom>
          <a:solidFill>
            <a:srgbClr val="FFFFFF"/>
          </a:solidFill>
          <a:ln w="22860">
            <a:solidFill>
              <a:srgbClr val="1F4E9E"/>
            </a:solidFill>
            <a:prstDash val="solid"/>
          </a:ln>
        </p:spPr>
      </p:sp>
      <p:sp>
        <p:nvSpPr>
          <p:cNvPr id="10" name="Shape 8"/>
          <p:cNvSpPr/>
          <p:nvPr/>
        </p:nvSpPr>
        <p:spPr>
          <a:xfrm>
            <a:off x="806529" y="3680579"/>
            <a:ext cx="783669" cy="1873329"/>
          </a:xfrm>
          <a:prstGeom prst="roundRect">
            <a:avLst>
              <a:gd name="adj" fmla="val 7000"/>
            </a:avLst>
          </a:prstGeom>
          <a:solidFill>
            <a:srgbClr val="1F4E9E"/>
          </a:solidFill>
          <a:ln/>
        </p:spPr>
      </p:sp>
      <p:sp>
        <p:nvSpPr>
          <p:cNvPr id="11" name="Text 9"/>
          <p:cNvSpPr/>
          <p:nvPr/>
        </p:nvSpPr>
        <p:spPr>
          <a:xfrm>
            <a:off x="1047631" y="4433530"/>
            <a:ext cx="293846" cy="367308"/>
          </a:xfrm>
          <a:prstGeom prst="rect">
            <a:avLst/>
          </a:prstGeom>
          <a:noFill/>
          <a:ln/>
        </p:spPr>
        <p:txBody>
          <a:bodyPr wrap="none" lIns="0" tIns="0" rIns="0" bIns="0" rtlCol="0" anchor="t"/>
          <a:lstStyle/>
          <a:p>
            <a:pPr algn="l" indent="0" marL="0">
              <a:lnSpc>
                <a:spcPts val="2300"/>
              </a:lnSpc>
              <a:buNone/>
            </a:pPr>
            <a:r>
              <a:rPr lang="en-US" sz="2300" b="1" dirty="0">
                <a:solidFill>
                  <a:srgbClr val="FFFFFF"/>
                </a:solidFill>
                <a:latin typeface="Inter Bold" pitchFamily="34" charset="0"/>
                <a:ea typeface="Inter Bold" pitchFamily="34" charset="-122"/>
                <a:cs typeface="Inter Bold" pitchFamily="34" charset="-120"/>
              </a:rPr>
              <a:t>2</a:t>
            </a:r>
            <a:endParaRPr lang="en-US" sz="2300" dirty="0"/>
          </a:p>
        </p:txBody>
      </p:sp>
      <p:sp>
        <p:nvSpPr>
          <p:cNvPr id="12" name="Text 10"/>
          <p:cNvSpPr/>
          <p:nvPr/>
        </p:nvSpPr>
        <p:spPr>
          <a:xfrm>
            <a:off x="1786057" y="3876437"/>
            <a:ext cx="3798570" cy="306110"/>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Tầng Liên Kết Dữ Liệu (Datalink)</a:t>
            </a:r>
            <a:endParaRPr lang="en-US" sz="1900" dirty="0"/>
          </a:p>
        </p:txBody>
      </p:sp>
      <p:sp>
        <p:nvSpPr>
          <p:cNvPr id="13" name="Text 11"/>
          <p:cNvSpPr/>
          <p:nvPr/>
        </p:nvSpPr>
        <p:spPr>
          <a:xfrm>
            <a:off x="1786057" y="4300061"/>
            <a:ext cx="11841956" cy="626983"/>
          </a:xfrm>
          <a:prstGeom prst="rect">
            <a:avLst/>
          </a:prstGeom>
          <a:noFill/>
          <a:ln/>
        </p:spPr>
        <p:txBody>
          <a:bodyPr wrap="square" lIns="0" tIns="0" rIns="0" bIns="0" rtlCol="0" anchor="t"/>
          <a:lstStyle/>
          <a:p>
            <a:pPr algn="l" indent="0" marL="0">
              <a:lnSpc>
                <a:spcPts val="2450"/>
              </a:lnSpc>
              <a:buNone/>
            </a:pPr>
            <a:r>
              <a:rPr lang="en-US" sz="1500" dirty="0">
                <a:solidFill>
                  <a:srgbClr val="000066"/>
                </a:solidFill>
                <a:latin typeface="Inter" pitchFamily="34" charset="0"/>
                <a:ea typeface="Inter" pitchFamily="34" charset="-122"/>
                <a:cs typeface="Inter" pitchFamily="34" charset="-120"/>
              </a:rPr>
              <a:t>Truyền </a:t>
            </a:r>
            <a:pPr algn="l" indent="0" marL="0">
              <a:lnSpc>
                <a:spcPts val="2450"/>
              </a:lnSpc>
              <a:buNone/>
            </a:pPr>
            <a:r>
              <a:rPr lang="en-US" sz="1500" b="1" dirty="0">
                <a:solidFill>
                  <a:srgbClr val="000066"/>
                </a:solidFill>
                <a:latin typeface="Inter" pitchFamily="34" charset="0"/>
                <a:ea typeface="Inter" pitchFamily="34" charset="-122"/>
                <a:cs typeface="Inter" pitchFamily="34" charset="-120"/>
              </a:rPr>
              <a:t>khung (Frame)</a:t>
            </a:r>
            <a:pPr algn="l" indent="0" marL="0">
              <a:lnSpc>
                <a:spcPts val="2450"/>
              </a:lnSpc>
              <a:buNone/>
            </a:pPr>
            <a:r>
              <a:rPr lang="en-US" sz="1500" dirty="0">
                <a:solidFill>
                  <a:srgbClr val="000066"/>
                </a:solidFill>
                <a:latin typeface="Inter" pitchFamily="34" charset="0"/>
                <a:ea typeface="Inter" pitchFamily="34" charset="-122"/>
                <a:cs typeface="Inter" pitchFamily="34" charset="-120"/>
              </a:rPr>
              <a:t> tin cậy giữa hai thiết bị kết nối trực tiếp. Thực hiện tạo khung, quản lý địa chỉ vật lý (MAC), kiểm soát lỗi, kiểm soát lưu lượng và truy cập.</a:t>
            </a:r>
            <a:endParaRPr lang="en-US" sz="1500" dirty="0"/>
          </a:p>
        </p:txBody>
      </p:sp>
      <p:sp>
        <p:nvSpPr>
          <p:cNvPr id="14" name="Text 12"/>
          <p:cNvSpPr/>
          <p:nvPr/>
        </p:nvSpPr>
        <p:spPr>
          <a:xfrm>
            <a:off x="1786057" y="5044559"/>
            <a:ext cx="11841956" cy="313492"/>
          </a:xfrm>
          <a:prstGeom prst="rect">
            <a:avLst/>
          </a:prstGeom>
          <a:noFill/>
          <a:ln/>
        </p:spPr>
        <p:txBody>
          <a:bodyPr wrap="none" lIns="0" tIns="0" rIns="0" bIns="0" rtlCol="0" anchor="t"/>
          <a:lstStyle/>
          <a:p>
            <a:pPr algn="l" indent="0" marL="0">
              <a:lnSpc>
                <a:spcPts val="2450"/>
              </a:lnSpc>
              <a:buNone/>
            </a:pPr>
            <a:r>
              <a:rPr lang="en-US" sz="1500" i="1" dirty="0">
                <a:solidFill>
                  <a:srgbClr val="000066"/>
                </a:solidFill>
                <a:latin typeface="Inter" pitchFamily="34" charset="0"/>
                <a:ea typeface="Inter" pitchFamily="34" charset="-122"/>
                <a:cs typeface="Inter" pitchFamily="34" charset="-120"/>
              </a:rPr>
              <a:t>Ví dụ: Ethernet, WiFi</a:t>
            </a:r>
            <a:endParaRPr lang="en-US" sz="1500" dirty="0"/>
          </a:p>
        </p:txBody>
      </p:sp>
      <p:sp>
        <p:nvSpPr>
          <p:cNvPr id="15" name="Shape 13"/>
          <p:cNvSpPr/>
          <p:nvPr/>
        </p:nvSpPr>
        <p:spPr>
          <a:xfrm>
            <a:off x="783669" y="5772626"/>
            <a:ext cx="13063061" cy="1919049"/>
          </a:xfrm>
          <a:prstGeom prst="roundRect">
            <a:avLst>
              <a:gd name="adj" fmla="val 4288"/>
            </a:avLst>
          </a:prstGeom>
          <a:solidFill>
            <a:srgbClr val="FFFFFF"/>
          </a:solidFill>
          <a:ln w="22860">
            <a:solidFill>
              <a:srgbClr val="1F4E9E"/>
            </a:solidFill>
            <a:prstDash val="solid"/>
          </a:ln>
        </p:spPr>
      </p:sp>
      <p:sp>
        <p:nvSpPr>
          <p:cNvPr id="16" name="Shape 14"/>
          <p:cNvSpPr/>
          <p:nvPr/>
        </p:nvSpPr>
        <p:spPr>
          <a:xfrm>
            <a:off x="806529" y="5795486"/>
            <a:ext cx="783669" cy="1873329"/>
          </a:xfrm>
          <a:prstGeom prst="roundRect">
            <a:avLst>
              <a:gd name="adj" fmla="val 7000"/>
            </a:avLst>
          </a:prstGeom>
          <a:solidFill>
            <a:srgbClr val="1F4E9E"/>
          </a:solidFill>
          <a:ln/>
        </p:spPr>
      </p:sp>
      <p:sp>
        <p:nvSpPr>
          <p:cNvPr id="17" name="Text 15"/>
          <p:cNvSpPr/>
          <p:nvPr/>
        </p:nvSpPr>
        <p:spPr>
          <a:xfrm>
            <a:off x="1047631" y="6548438"/>
            <a:ext cx="293846" cy="367308"/>
          </a:xfrm>
          <a:prstGeom prst="rect">
            <a:avLst/>
          </a:prstGeom>
          <a:noFill/>
          <a:ln/>
        </p:spPr>
        <p:txBody>
          <a:bodyPr wrap="none" lIns="0" tIns="0" rIns="0" bIns="0" rtlCol="0" anchor="t"/>
          <a:lstStyle/>
          <a:p>
            <a:pPr algn="l" indent="0" marL="0">
              <a:lnSpc>
                <a:spcPts val="2300"/>
              </a:lnSpc>
              <a:buNone/>
            </a:pPr>
            <a:r>
              <a:rPr lang="en-US" sz="2300" b="1" dirty="0">
                <a:solidFill>
                  <a:srgbClr val="FFFFFF"/>
                </a:solidFill>
                <a:latin typeface="Inter Bold" pitchFamily="34" charset="0"/>
                <a:ea typeface="Inter Bold" pitchFamily="34" charset="-122"/>
                <a:cs typeface="Inter Bold" pitchFamily="34" charset="-120"/>
              </a:rPr>
              <a:t>3</a:t>
            </a:r>
            <a:endParaRPr lang="en-US" sz="2300" dirty="0"/>
          </a:p>
        </p:txBody>
      </p:sp>
      <p:sp>
        <p:nvSpPr>
          <p:cNvPr id="18" name="Text 16"/>
          <p:cNvSpPr/>
          <p:nvPr/>
        </p:nvSpPr>
        <p:spPr>
          <a:xfrm>
            <a:off x="1786057" y="5991344"/>
            <a:ext cx="2604254" cy="306110"/>
          </a:xfrm>
          <a:prstGeom prst="rect">
            <a:avLst/>
          </a:prstGeom>
          <a:noFill/>
          <a:ln/>
        </p:spPr>
        <p:txBody>
          <a:bodyPr wrap="none" lIns="0" tIns="0" rIns="0" bIns="0" rtlCol="0" anchor="t"/>
          <a:lstStyle/>
          <a:p>
            <a:pPr algn="l" indent="0" marL="0">
              <a:lnSpc>
                <a:spcPts val="2400"/>
              </a:lnSpc>
              <a:buNone/>
            </a:pPr>
            <a:r>
              <a:rPr lang="en-US" sz="1900" b="1" dirty="0">
                <a:solidFill>
                  <a:srgbClr val="000066"/>
                </a:solidFill>
                <a:latin typeface="Inter Bold" pitchFamily="34" charset="0"/>
                <a:ea typeface="Inter Bold" pitchFamily="34" charset="-122"/>
                <a:cs typeface="Inter Bold" pitchFamily="34" charset="-120"/>
              </a:rPr>
              <a:t>Tầng Mạng (Network)</a:t>
            </a:r>
            <a:endParaRPr lang="en-US" sz="1900" dirty="0"/>
          </a:p>
        </p:txBody>
      </p:sp>
      <p:sp>
        <p:nvSpPr>
          <p:cNvPr id="19" name="Text 17"/>
          <p:cNvSpPr/>
          <p:nvPr/>
        </p:nvSpPr>
        <p:spPr>
          <a:xfrm>
            <a:off x="1786057" y="6414968"/>
            <a:ext cx="11841956" cy="626983"/>
          </a:xfrm>
          <a:prstGeom prst="rect">
            <a:avLst/>
          </a:prstGeom>
          <a:noFill/>
          <a:ln/>
        </p:spPr>
        <p:txBody>
          <a:bodyPr wrap="square" lIns="0" tIns="0" rIns="0" bIns="0" rtlCol="0" anchor="t"/>
          <a:lstStyle/>
          <a:p>
            <a:pPr algn="l" indent="0" marL="0">
              <a:lnSpc>
                <a:spcPts val="2450"/>
              </a:lnSpc>
              <a:buNone/>
            </a:pPr>
            <a:r>
              <a:rPr lang="en-US" sz="1500" dirty="0">
                <a:solidFill>
                  <a:srgbClr val="000066"/>
                </a:solidFill>
                <a:latin typeface="Inter" pitchFamily="34" charset="0"/>
                <a:ea typeface="Inter" pitchFamily="34" charset="-122"/>
                <a:cs typeface="Inter" pitchFamily="34" charset="-120"/>
              </a:rPr>
              <a:t>Chuyển </a:t>
            </a:r>
            <a:pPr algn="l" indent="0" marL="0">
              <a:lnSpc>
                <a:spcPts val="2450"/>
              </a:lnSpc>
              <a:buNone/>
            </a:pPr>
            <a:r>
              <a:rPr lang="en-US" sz="1500" b="1" dirty="0">
                <a:solidFill>
                  <a:srgbClr val="000066"/>
                </a:solidFill>
                <a:latin typeface="Inter" pitchFamily="34" charset="0"/>
                <a:ea typeface="Inter" pitchFamily="34" charset="-122"/>
                <a:cs typeface="Inter" pitchFamily="34" charset="-120"/>
              </a:rPr>
              <a:t>gói tin (Packet)</a:t>
            </a:r>
            <a:pPr algn="l" indent="0" marL="0">
              <a:lnSpc>
                <a:spcPts val="2450"/>
              </a:lnSpc>
              <a:buNone/>
            </a:pPr>
            <a:r>
              <a:rPr lang="en-US" sz="1500" dirty="0">
                <a:solidFill>
                  <a:srgbClr val="000066"/>
                </a:solidFill>
                <a:latin typeface="Inter" pitchFamily="34" charset="0"/>
                <a:ea typeface="Inter" pitchFamily="34" charset="-122"/>
                <a:cs typeface="Inter" pitchFamily="34" charset="-120"/>
              </a:rPr>
              <a:t> giữa các thiết bị đầu cuối. Quản lý địa chỉ logic (IP) và định tuyến - xác định đường đi tốt nhất cho gói tin qua nhiều mạng khác nhau.</a:t>
            </a:r>
            <a:endParaRPr lang="en-US" sz="1500" dirty="0"/>
          </a:p>
        </p:txBody>
      </p:sp>
      <p:sp>
        <p:nvSpPr>
          <p:cNvPr id="20" name="Text 18"/>
          <p:cNvSpPr/>
          <p:nvPr/>
        </p:nvSpPr>
        <p:spPr>
          <a:xfrm>
            <a:off x="1786057" y="7159466"/>
            <a:ext cx="11841956" cy="313492"/>
          </a:xfrm>
          <a:prstGeom prst="rect">
            <a:avLst/>
          </a:prstGeom>
          <a:noFill/>
          <a:ln/>
        </p:spPr>
        <p:txBody>
          <a:bodyPr wrap="none" lIns="0" tIns="0" rIns="0" bIns="0" rtlCol="0" anchor="t"/>
          <a:lstStyle/>
          <a:p>
            <a:pPr algn="l" indent="0" marL="0">
              <a:lnSpc>
                <a:spcPts val="2450"/>
              </a:lnSpc>
              <a:buNone/>
            </a:pPr>
            <a:r>
              <a:rPr lang="en-US" sz="1500" dirty="0">
                <a:solidFill>
                  <a:srgbClr val="000066"/>
                </a:solidFill>
                <a:latin typeface="Inter" pitchFamily="34" charset="0"/>
                <a:ea typeface="Inter" pitchFamily="34" charset="-122"/>
                <a:cs typeface="Inter" pitchFamily="34" charset="-120"/>
              </a:rPr>
              <a:t>Ví dụ: IP, Router</a:t>
            </a:r>
            <a:endParaRPr lang="en-US"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19257" y="494467"/>
            <a:ext cx="9374624" cy="561975"/>
          </a:xfrm>
          <a:prstGeom prst="rect">
            <a:avLst/>
          </a:prstGeom>
          <a:noFill/>
          <a:ln/>
        </p:spPr>
        <p:txBody>
          <a:bodyPr wrap="none" lIns="0" tIns="0" rIns="0" bIns="0" rtlCol="0" anchor="t"/>
          <a:lstStyle/>
          <a:p>
            <a:pPr algn="l" indent="0" marL="0">
              <a:lnSpc>
                <a:spcPts val="4400"/>
              </a:lnSpc>
              <a:buNone/>
            </a:pPr>
            <a:r>
              <a:rPr lang="en-US" sz="3500" b="1" dirty="0">
                <a:solidFill>
                  <a:srgbClr val="000066"/>
                </a:solidFill>
                <a:latin typeface="Inter Bold" pitchFamily="34" charset="0"/>
                <a:ea typeface="Inter Bold" pitchFamily="34" charset="-122"/>
                <a:cs typeface="Inter Bold" pitchFamily="34" charset="-120"/>
              </a:rPr>
              <a:t>Tầng 4: Tầng Vận Tải - Cầu Nối Quan Trọng</a:t>
            </a:r>
            <a:endParaRPr lang="en-US" sz="3500" dirty="0"/>
          </a:p>
        </p:txBody>
      </p:sp>
      <p:sp>
        <p:nvSpPr>
          <p:cNvPr id="3" name="Text 1"/>
          <p:cNvSpPr/>
          <p:nvPr/>
        </p:nvSpPr>
        <p:spPr>
          <a:xfrm>
            <a:off x="719257" y="1505903"/>
            <a:ext cx="2697361" cy="337185"/>
          </a:xfrm>
          <a:prstGeom prst="rect">
            <a:avLst/>
          </a:prstGeom>
          <a:noFill/>
          <a:ln/>
        </p:spPr>
        <p:txBody>
          <a:bodyPr wrap="none" lIns="0" tIns="0" rIns="0" bIns="0" rtlCol="0" anchor="t"/>
          <a:lstStyle/>
          <a:p>
            <a:pPr algn="l" indent="0" marL="0">
              <a:lnSpc>
                <a:spcPts val="2650"/>
              </a:lnSpc>
              <a:buNone/>
            </a:pPr>
            <a:r>
              <a:rPr lang="en-US" sz="2100" b="1" dirty="0">
                <a:solidFill>
                  <a:srgbClr val="000066"/>
                </a:solidFill>
                <a:latin typeface="Inter Bold" pitchFamily="34" charset="0"/>
                <a:ea typeface="Inter Bold" pitchFamily="34" charset="-122"/>
                <a:cs typeface="Inter Bold" pitchFamily="34" charset="-120"/>
              </a:rPr>
              <a:t>Chức năng chính</a:t>
            </a:r>
            <a:endParaRPr lang="en-US" sz="2100" dirty="0"/>
          </a:p>
        </p:txBody>
      </p:sp>
      <p:sp>
        <p:nvSpPr>
          <p:cNvPr id="4" name="Text 2"/>
          <p:cNvSpPr/>
          <p:nvPr/>
        </p:nvSpPr>
        <p:spPr>
          <a:xfrm>
            <a:off x="719257" y="2022872"/>
            <a:ext cx="7739658" cy="862965"/>
          </a:xfrm>
          <a:prstGeom prst="rect">
            <a:avLst/>
          </a:prstGeom>
          <a:noFill/>
          <a:ln/>
        </p:spPr>
        <p:txBody>
          <a:bodyPr wrap="square" lIns="0" tIns="0" rIns="0" bIns="0" rtlCol="0" anchor="t"/>
          <a:lstStyle/>
          <a:p>
            <a:pPr algn="l" indent="0" marL="0">
              <a:lnSpc>
                <a:spcPts val="2250"/>
              </a:lnSpc>
              <a:buNone/>
            </a:pPr>
            <a:r>
              <a:rPr lang="en-US" sz="1400" dirty="0">
                <a:solidFill>
                  <a:srgbClr val="000066"/>
                </a:solidFill>
                <a:latin typeface="Inter" pitchFamily="34" charset="0"/>
                <a:ea typeface="Inter" pitchFamily="34" charset="-122"/>
                <a:cs typeface="Inter" pitchFamily="34" charset="-120"/>
              </a:rPr>
              <a:t>Tầng Vận tải chịu trách nhiệm chuyển </a:t>
            </a:r>
            <a:pPr algn="l" indent="0" marL="0">
              <a:lnSpc>
                <a:spcPts val="2250"/>
              </a:lnSpc>
              <a:buNone/>
            </a:pPr>
            <a:r>
              <a:rPr lang="en-US" sz="1400" b="1" dirty="0">
                <a:solidFill>
                  <a:srgbClr val="000066"/>
                </a:solidFill>
                <a:latin typeface="Inter" pitchFamily="34" charset="0"/>
                <a:ea typeface="Inter" pitchFamily="34" charset="-122"/>
                <a:cs typeface="Inter" pitchFamily="34" charset="-120"/>
              </a:rPr>
              <a:t>toàn bộ bản tin</a:t>
            </a:r>
            <a:pPr algn="l" indent="0" marL="0">
              <a:lnSpc>
                <a:spcPts val="2250"/>
              </a:lnSpc>
              <a:buNone/>
            </a:pPr>
            <a:r>
              <a:rPr lang="en-US" sz="1400" dirty="0">
                <a:solidFill>
                  <a:srgbClr val="000066"/>
                </a:solidFill>
                <a:latin typeface="Inter" pitchFamily="34" charset="0"/>
                <a:ea typeface="Inter" pitchFamily="34" charset="-122"/>
                <a:cs typeface="Inter" pitchFamily="34" charset="-120"/>
              </a:rPr>
              <a:t> từ nơi gửi đến nơi nhận một cách toàn vẹn. Đây là tầng đảm bảo liên kết giữa các </a:t>
            </a:r>
            <a:pPr algn="l" indent="0" marL="0">
              <a:lnSpc>
                <a:spcPts val="2250"/>
              </a:lnSpc>
              <a:buNone/>
            </a:pPr>
            <a:r>
              <a:rPr lang="en-US" sz="1400" b="1" dirty="0">
                <a:solidFill>
                  <a:srgbClr val="000066"/>
                </a:solidFill>
                <a:latin typeface="Inter" pitchFamily="34" charset="0"/>
                <a:ea typeface="Inter" pitchFamily="34" charset="-122"/>
                <a:cs typeface="Inter" pitchFamily="34" charset="-120"/>
              </a:rPr>
              <a:t>tiến trình</a:t>
            </a:r>
            <a:pPr algn="l" indent="0" marL="0">
              <a:lnSpc>
                <a:spcPts val="2250"/>
              </a:lnSpc>
              <a:buNone/>
            </a:pPr>
            <a:r>
              <a:rPr lang="en-US" sz="1400" dirty="0">
                <a:solidFill>
                  <a:srgbClr val="000066"/>
                </a:solidFill>
                <a:latin typeface="Inter" pitchFamily="34" charset="0"/>
                <a:ea typeface="Inter" pitchFamily="34" charset="-122"/>
                <a:cs typeface="Inter" pitchFamily="34" charset="-120"/>
              </a:rPr>
              <a:t> (ứng dụng) trên các máy tính khác nhau.</a:t>
            </a:r>
            <a:endParaRPr lang="en-US" sz="1400" dirty="0"/>
          </a:p>
        </p:txBody>
      </p:sp>
      <p:sp>
        <p:nvSpPr>
          <p:cNvPr id="5" name="Text 3"/>
          <p:cNvSpPr/>
          <p:nvPr/>
        </p:nvSpPr>
        <p:spPr>
          <a:xfrm>
            <a:off x="719257" y="3065621"/>
            <a:ext cx="2697361" cy="337185"/>
          </a:xfrm>
          <a:prstGeom prst="rect">
            <a:avLst/>
          </a:prstGeom>
          <a:noFill/>
          <a:ln/>
        </p:spPr>
        <p:txBody>
          <a:bodyPr wrap="none" lIns="0" tIns="0" rIns="0" bIns="0" rtlCol="0" anchor="t"/>
          <a:lstStyle/>
          <a:p>
            <a:pPr algn="l" indent="0" marL="0">
              <a:lnSpc>
                <a:spcPts val="2650"/>
              </a:lnSpc>
              <a:buNone/>
            </a:pPr>
            <a:r>
              <a:rPr lang="en-US" sz="2100" b="1" dirty="0">
                <a:solidFill>
                  <a:srgbClr val="000066"/>
                </a:solidFill>
                <a:latin typeface="Inter Bold" pitchFamily="34" charset="0"/>
                <a:ea typeface="Inter Bold" pitchFamily="34" charset="-122"/>
                <a:cs typeface="Inter Bold" pitchFamily="34" charset="-120"/>
              </a:rPr>
              <a:t>Hai loại kết nối</a:t>
            </a:r>
            <a:endParaRPr lang="en-US" sz="2100" dirty="0"/>
          </a:p>
        </p:txBody>
      </p:sp>
      <p:sp>
        <p:nvSpPr>
          <p:cNvPr id="6" name="Text 4"/>
          <p:cNvSpPr/>
          <p:nvPr/>
        </p:nvSpPr>
        <p:spPr>
          <a:xfrm>
            <a:off x="719257" y="3582591"/>
            <a:ext cx="7739658" cy="575310"/>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000066"/>
                </a:solidFill>
                <a:latin typeface="Inter" pitchFamily="34" charset="0"/>
                <a:ea typeface="Inter" pitchFamily="34" charset="-122"/>
                <a:cs typeface="Inter" pitchFamily="34" charset="-120"/>
              </a:rPr>
              <a:t>Có hướng (Connection Oriented):</a:t>
            </a:r>
            <a:pPr algn="l" indent="0" marL="0">
              <a:lnSpc>
                <a:spcPts val="2250"/>
              </a:lnSpc>
              <a:buNone/>
            </a:pPr>
            <a:r>
              <a:rPr lang="en-US" sz="1400" dirty="0">
                <a:solidFill>
                  <a:srgbClr val="000066"/>
                </a:solidFill>
                <a:latin typeface="Inter" pitchFamily="34" charset="0"/>
                <a:ea typeface="Inter" pitchFamily="34" charset="-122"/>
                <a:cs typeface="Inter" pitchFamily="34" charset="-120"/>
              </a:rPr>
              <a:t> Thiết lập kết nối trước, đảm bảo dữ liệu đến đúng thứ tự và không bị mất. </a:t>
            </a:r>
            <a:pPr algn="l" indent="0" marL="0">
              <a:lnSpc>
                <a:spcPts val="2250"/>
              </a:lnSpc>
              <a:buNone/>
            </a:pPr>
            <a:r>
              <a:rPr lang="en-US" sz="1400" i="1" dirty="0">
                <a:solidFill>
                  <a:srgbClr val="000066"/>
                </a:solidFill>
                <a:latin typeface="Inter" pitchFamily="34" charset="0"/>
                <a:ea typeface="Inter" pitchFamily="34" charset="-122"/>
                <a:cs typeface="Inter" pitchFamily="34" charset="-120"/>
              </a:rPr>
              <a:t>Ví dụ: TCP</a:t>
            </a:r>
            <a:endParaRPr lang="en-US" sz="1400" dirty="0"/>
          </a:p>
        </p:txBody>
      </p:sp>
      <p:sp>
        <p:nvSpPr>
          <p:cNvPr id="7" name="Text 5"/>
          <p:cNvSpPr/>
          <p:nvPr/>
        </p:nvSpPr>
        <p:spPr>
          <a:xfrm>
            <a:off x="719257" y="4220766"/>
            <a:ext cx="7739658" cy="575310"/>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000066"/>
                </a:solidFill>
                <a:latin typeface="Inter" pitchFamily="34" charset="0"/>
                <a:ea typeface="Inter" pitchFamily="34" charset="-122"/>
                <a:cs typeface="Inter" pitchFamily="34" charset="-120"/>
              </a:rPr>
              <a:t>Vô hướng (Connectionless):</a:t>
            </a:r>
            <a:pPr algn="l" indent="0" marL="0">
              <a:lnSpc>
                <a:spcPts val="2250"/>
              </a:lnSpc>
              <a:buNone/>
            </a:pPr>
            <a:r>
              <a:rPr lang="en-US" sz="1400" dirty="0">
                <a:solidFill>
                  <a:srgbClr val="000066"/>
                </a:solidFill>
                <a:latin typeface="Inter" pitchFamily="34" charset="0"/>
                <a:ea typeface="Inter" pitchFamily="34" charset="-122"/>
                <a:cs typeface="Inter" pitchFamily="34" charset="-120"/>
              </a:rPr>
              <a:t> Gửi dữ liệu ngay không cần thiết lập kết nối, nhanh nhưng không đảm bảo. </a:t>
            </a:r>
            <a:pPr algn="l" indent="0" marL="0">
              <a:lnSpc>
                <a:spcPts val="2250"/>
              </a:lnSpc>
              <a:buNone/>
            </a:pPr>
            <a:r>
              <a:rPr lang="en-US" sz="1400" i="1" dirty="0">
                <a:solidFill>
                  <a:srgbClr val="000066"/>
                </a:solidFill>
                <a:latin typeface="Inter" pitchFamily="34" charset="0"/>
                <a:ea typeface="Inter" pitchFamily="34" charset="-122"/>
                <a:cs typeface="Inter" pitchFamily="34" charset="-120"/>
              </a:rPr>
              <a:t>Ví dụ: UDP</a:t>
            </a:r>
            <a:endParaRPr lang="en-US" sz="1400" dirty="0"/>
          </a:p>
        </p:txBody>
      </p:sp>
      <p:pic>
        <p:nvPicPr>
          <p:cNvPr id="8" name="Image 0" descr="preencoded.png">    </p:cNvPr>
          <p:cNvPicPr>
            <a:picLocks noChangeAspect="1"/>
          </p:cNvPicPr>
          <p:nvPr/>
        </p:nvPicPr>
        <p:blipFill>
          <a:blip r:embed="rId1"/>
          <a:stretch>
            <a:fillRect/>
          </a:stretch>
        </p:blipFill>
        <p:spPr>
          <a:xfrm>
            <a:off x="8905161" y="1528405"/>
            <a:ext cx="5013484" cy="5013484"/>
          </a:xfrm>
          <a:prstGeom prst="rect">
            <a:avLst/>
          </a:prstGeom>
        </p:spPr>
      </p:pic>
      <p:sp>
        <p:nvSpPr>
          <p:cNvPr id="9" name="Shape 6"/>
          <p:cNvSpPr/>
          <p:nvPr/>
        </p:nvSpPr>
        <p:spPr>
          <a:xfrm>
            <a:off x="8905161" y="6744176"/>
            <a:ext cx="5013484" cy="1339334"/>
          </a:xfrm>
          <a:prstGeom prst="roundRect">
            <a:avLst>
              <a:gd name="adj" fmla="val 5639"/>
            </a:avLst>
          </a:prstGeom>
          <a:solidFill>
            <a:srgbClr val="BFD2F2"/>
          </a:solidFill>
          <a:ln/>
        </p:spPr>
      </p:sp>
      <p:pic>
        <p:nvPicPr>
          <p:cNvPr id="10" name="Image 1" descr="preencoded.png">    </p:cNvPr>
          <p:cNvPicPr>
            <a:picLocks noChangeAspect="1"/>
          </p:cNvPicPr>
          <p:nvPr/>
        </p:nvPicPr>
        <p:blipFill>
          <a:blip r:embed="rId2"/>
          <a:stretch>
            <a:fillRect/>
          </a:stretch>
        </p:blipFill>
        <p:spPr>
          <a:xfrm>
            <a:off x="9084945" y="7017187"/>
            <a:ext cx="224671" cy="179784"/>
          </a:xfrm>
          <a:prstGeom prst="rect">
            <a:avLst/>
          </a:prstGeom>
        </p:spPr>
      </p:pic>
      <p:sp>
        <p:nvSpPr>
          <p:cNvPr id="11" name="Text 7"/>
          <p:cNvSpPr/>
          <p:nvPr/>
        </p:nvSpPr>
        <p:spPr>
          <a:xfrm>
            <a:off x="9489400" y="6968847"/>
            <a:ext cx="4249460" cy="862965"/>
          </a:xfrm>
          <a:prstGeom prst="rect">
            <a:avLst/>
          </a:prstGeom>
          <a:noFill/>
          <a:ln/>
        </p:spPr>
        <p:txBody>
          <a:bodyPr wrap="square" lIns="0" tIns="0" rIns="0" bIns="0" rtlCol="0" anchor="t"/>
          <a:lstStyle/>
          <a:p>
            <a:pPr algn="l" indent="0" marL="0">
              <a:lnSpc>
                <a:spcPts val="2250"/>
              </a:lnSpc>
              <a:buNone/>
            </a:pPr>
            <a:r>
              <a:rPr lang="en-US" sz="1400" b="1" dirty="0">
                <a:solidFill>
                  <a:srgbClr val="000000"/>
                </a:solidFill>
                <a:latin typeface="Inter" pitchFamily="34" charset="0"/>
                <a:ea typeface="Inter" pitchFamily="34" charset="-122"/>
                <a:cs typeface="Inter" pitchFamily="34" charset="-120"/>
              </a:rPr>
              <a:t>Tầng 4 là ranh giới</a:t>
            </a:r>
            <a:pPr algn="l" indent="0" marL="0">
              <a:lnSpc>
                <a:spcPts val="2250"/>
              </a:lnSpc>
              <a:buNone/>
            </a:pPr>
            <a:r>
              <a:rPr lang="en-US" sz="1400" dirty="0">
                <a:solidFill>
                  <a:srgbClr val="000000"/>
                </a:solidFill>
                <a:latin typeface="Inter" pitchFamily="34" charset="0"/>
                <a:ea typeface="Inter" pitchFamily="34" charset="-122"/>
                <a:cs typeface="Inter" pitchFamily="34" charset="-120"/>
              </a:rPr>
              <a:t> giữa các vấn đề truyền thông (tầng 1-3) và các vấn đề xử lý ứng dụng (tầng 5-7).</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22828" y="640080"/>
            <a:ext cx="6576774" cy="564713"/>
          </a:xfrm>
          <a:prstGeom prst="rect">
            <a:avLst/>
          </a:prstGeom>
          <a:noFill/>
          <a:ln/>
        </p:spPr>
        <p:txBody>
          <a:bodyPr wrap="none" lIns="0" tIns="0" rIns="0" bIns="0" rtlCol="0" anchor="t"/>
          <a:lstStyle/>
          <a:p>
            <a:pPr algn="l" indent="0" marL="0">
              <a:lnSpc>
                <a:spcPts val="4400"/>
              </a:lnSpc>
              <a:buNone/>
            </a:pPr>
            <a:r>
              <a:rPr lang="en-US" sz="3550" b="1" dirty="0">
                <a:solidFill>
                  <a:srgbClr val="000066"/>
                </a:solidFill>
                <a:latin typeface="Inter Bold" pitchFamily="34" charset="0"/>
                <a:ea typeface="Inter Bold" pitchFamily="34" charset="-122"/>
                <a:cs typeface="Inter Bold" pitchFamily="34" charset="-120"/>
              </a:rPr>
              <a:t>Tầng 5-7: Gần Với Người Dùng</a:t>
            </a:r>
            <a:endParaRPr lang="en-US" sz="3550" dirty="0"/>
          </a:p>
        </p:txBody>
      </p:sp>
      <p:sp>
        <p:nvSpPr>
          <p:cNvPr id="3" name="Shape 1"/>
          <p:cNvSpPr/>
          <p:nvPr/>
        </p:nvSpPr>
        <p:spPr>
          <a:xfrm>
            <a:off x="7303770" y="1566148"/>
            <a:ext cx="22860" cy="6023253"/>
          </a:xfrm>
          <a:prstGeom prst="roundRect">
            <a:avLst>
              <a:gd name="adj" fmla="val 332060"/>
            </a:avLst>
          </a:prstGeom>
          <a:solidFill>
            <a:srgbClr val="BAC7DD"/>
          </a:solidFill>
          <a:ln/>
        </p:spPr>
      </p:sp>
      <p:sp>
        <p:nvSpPr>
          <p:cNvPr id="4" name="Shape 2"/>
          <p:cNvSpPr/>
          <p:nvPr/>
        </p:nvSpPr>
        <p:spPr>
          <a:xfrm>
            <a:off x="699968" y="1566148"/>
            <a:ext cx="6592372" cy="1634371"/>
          </a:xfrm>
          <a:prstGeom prst="roundRect">
            <a:avLst>
              <a:gd name="adj" fmla="val 4645"/>
            </a:avLst>
          </a:prstGeom>
          <a:solidFill>
            <a:srgbClr val="D4E1F7"/>
          </a:solidFill>
          <a:ln w="7620">
            <a:solidFill>
              <a:srgbClr val="8AA2CC"/>
            </a:solidFill>
            <a:prstDash val="solid"/>
          </a:ln>
        </p:spPr>
      </p:sp>
      <p:sp>
        <p:nvSpPr>
          <p:cNvPr id="5" name="Text 3"/>
          <p:cNvSpPr/>
          <p:nvPr/>
        </p:nvSpPr>
        <p:spPr>
          <a:xfrm>
            <a:off x="4434959" y="1754386"/>
            <a:ext cx="2676763" cy="282297"/>
          </a:xfrm>
          <a:prstGeom prst="rect">
            <a:avLst/>
          </a:prstGeom>
          <a:noFill/>
          <a:ln/>
        </p:spPr>
        <p:txBody>
          <a:bodyPr wrap="none" lIns="0" tIns="0" rIns="0" bIns="0" rtlCol="0" anchor="t"/>
          <a:lstStyle/>
          <a:p>
            <a:pPr algn="r" indent="0" marL="0">
              <a:lnSpc>
                <a:spcPts val="2200"/>
              </a:lnSpc>
              <a:buNone/>
            </a:pPr>
            <a:r>
              <a:rPr lang="en-US" sz="1750" b="1" dirty="0">
                <a:solidFill>
                  <a:srgbClr val="000066"/>
                </a:solidFill>
                <a:latin typeface="Inter Bold" pitchFamily="34" charset="0"/>
                <a:ea typeface="Inter Bold" pitchFamily="34" charset="-122"/>
                <a:cs typeface="Inter Bold" pitchFamily="34" charset="-120"/>
              </a:rPr>
              <a:t>Tầng 5 - Phiên (Session)</a:t>
            </a:r>
            <a:endParaRPr lang="en-US" sz="1750" dirty="0"/>
          </a:p>
        </p:txBody>
      </p:sp>
      <p:sp>
        <p:nvSpPr>
          <p:cNvPr id="6" name="Text 4"/>
          <p:cNvSpPr/>
          <p:nvPr/>
        </p:nvSpPr>
        <p:spPr>
          <a:xfrm>
            <a:off x="888206" y="2145030"/>
            <a:ext cx="6223516" cy="867251"/>
          </a:xfrm>
          <a:prstGeom prst="rect">
            <a:avLst/>
          </a:prstGeom>
          <a:noFill/>
          <a:ln/>
        </p:spPr>
        <p:txBody>
          <a:bodyPr wrap="square" lIns="0" tIns="0" rIns="0" bIns="0" rtlCol="0" anchor="t"/>
          <a:lstStyle/>
          <a:p>
            <a:pPr algn="r" indent="0" marL="0">
              <a:lnSpc>
                <a:spcPts val="2250"/>
              </a:lnSpc>
              <a:buNone/>
            </a:pPr>
            <a:r>
              <a:rPr lang="en-US" sz="1400" dirty="0">
                <a:solidFill>
                  <a:srgbClr val="000066"/>
                </a:solidFill>
                <a:latin typeface="Inter" pitchFamily="34" charset="0"/>
                <a:ea typeface="Inter" pitchFamily="34" charset="-122"/>
                <a:cs typeface="Inter" pitchFamily="34" charset="-120"/>
              </a:rPr>
              <a:t>Kiểm soát hội thoại giữa các ứng dụng. Thiết lập, duy trì và đồng bộ hóa phiên làm việc. Quản lý chế độ hội thoại (bán song công hoặc song công) và thêm các mốc đồng bộ để khôi phục khi có lỗi.</a:t>
            </a:r>
            <a:endParaRPr lang="en-US" sz="1400" dirty="0"/>
          </a:p>
        </p:txBody>
      </p:sp>
      <p:sp>
        <p:nvSpPr>
          <p:cNvPr id="7" name="Shape 5"/>
          <p:cNvSpPr/>
          <p:nvPr/>
        </p:nvSpPr>
        <p:spPr>
          <a:xfrm>
            <a:off x="7338060" y="3561874"/>
            <a:ext cx="6592372" cy="1634371"/>
          </a:xfrm>
          <a:prstGeom prst="rect">
            <a:avLst/>
          </a:prstGeom>
          <a:solidFill>
            <a:srgbClr val="D4E1F7"/>
          </a:solidFill>
          <a:ln w="7620">
            <a:solidFill>
              <a:srgbClr val="8AA2CC"/>
            </a:solidFill>
            <a:prstDash val="solid"/>
          </a:ln>
        </p:spPr>
      </p:sp>
      <p:sp>
        <p:nvSpPr>
          <p:cNvPr id="8" name="Text 6"/>
          <p:cNvSpPr/>
          <p:nvPr/>
        </p:nvSpPr>
        <p:spPr>
          <a:xfrm>
            <a:off x="7518678" y="3750112"/>
            <a:ext cx="3720703" cy="282297"/>
          </a:xfrm>
          <a:prstGeom prst="rect">
            <a:avLst/>
          </a:prstGeom>
          <a:noFill/>
          <a:ln/>
        </p:spPr>
        <p:txBody>
          <a:bodyPr wrap="none" lIns="0" tIns="0" rIns="0" bIns="0" rtlCol="0" anchor="t"/>
          <a:lstStyle/>
          <a:p>
            <a:pPr algn="l" indent="0" marL="0">
              <a:lnSpc>
                <a:spcPts val="2200"/>
              </a:lnSpc>
              <a:buNone/>
            </a:pPr>
            <a:r>
              <a:rPr lang="en-US" sz="1750" b="1" dirty="0">
                <a:solidFill>
                  <a:srgbClr val="000066"/>
                </a:solidFill>
                <a:latin typeface="Inter Bold" pitchFamily="34" charset="0"/>
                <a:ea typeface="Inter Bold" pitchFamily="34" charset="-122"/>
                <a:cs typeface="Inter Bold" pitchFamily="34" charset="-120"/>
              </a:rPr>
              <a:t>Tầng 6 - Trình Diễn (Presentation)</a:t>
            </a:r>
            <a:endParaRPr lang="en-US" sz="1750" dirty="0"/>
          </a:p>
        </p:txBody>
      </p:sp>
      <p:sp>
        <p:nvSpPr>
          <p:cNvPr id="9" name="Text 7"/>
          <p:cNvSpPr/>
          <p:nvPr/>
        </p:nvSpPr>
        <p:spPr>
          <a:xfrm>
            <a:off x="7518678" y="4140756"/>
            <a:ext cx="6223516" cy="867251"/>
          </a:xfrm>
          <a:prstGeom prst="rect">
            <a:avLst/>
          </a:prstGeom>
          <a:noFill/>
          <a:ln/>
        </p:spPr>
        <p:txBody>
          <a:bodyPr wrap="square" lIns="0" tIns="0" rIns="0" bIns="0" rtlCol="0" anchor="t"/>
          <a:lstStyle/>
          <a:p>
            <a:pPr algn="l" indent="0" marL="0">
              <a:lnSpc>
                <a:spcPts val="2250"/>
              </a:lnSpc>
              <a:buNone/>
            </a:pPr>
            <a:r>
              <a:rPr lang="en-US" sz="1400" dirty="0">
                <a:solidFill>
                  <a:srgbClr val="000066"/>
                </a:solidFill>
                <a:latin typeface="Inter" pitchFamily="34" charset="0"/>
                <a:ea typeface="Inter" pitchFamily="34" charset="-122"/>
                <a:cs typeface="Inter" pitchFamily="34" charset="-120"/>
              </a:rPr>
              <a:t>Xử lý cú pháp và ngữ nghĩa của thông tin. Thực hiện mã hóa/giải mã dữ liệu giữa các hệ thống khác nhau, nén/giải nén để tiết kiệm băng thông, và mã hóa/giải mã để bảo mật.</a:t>
            </a:r>
            <a:endParaRPr lang="en-US" sz="1400" dirty="0"/>
          </a:p>
        </p:txBody>
      </p:sp>
      <p:sp>
        <p:nvSpPr>
          <p:cNvPr id="10" name="Shape 8"/>
          <p:cNvSpPr/>
          <p:nvPr/>
        </p:nvSpPr>
        <p:spPr>
          <a:xfrm>
            <a:off x="699968" y="5557599"/>
            <a:ext cx="6592372" cy="2031802"/>
          </a:xfrm>
          <a:prstGeom prst="roundRect">
            <a:avLst>
              <a:gd name="adj" fmla="val 3736"/>
            </a:avLst>
          </a:prstGeom>
          <a:solidFill>
            <a:srgbClr val="D4E1F7"/>
          </a:solidFill>
          <a:ln w="7620">
            <a:solidFill>
              <a:srgbClr val="8AA2CC"/>
            </a:solidFill>
            <a:prstDash val="solid"/>
          </a:ln>
        </p:spPr>
      </p:sp>
      <p:sp>
        <p:nvSpPr>
          <p:cNvPr id="11" name="Text 9"/>
          <p:cNvSpPr/>
          <p:nvPr/>
        </p:nvSpPr>
        <p:spPr>
          <a:xfrm>
            <a:off x="3589734" y="5745837"/>
            <a:ext cx="3521988" cy="282297"/>
          </a:xfrm>
          <a:prstGeom prst="rect">
            <a:avLst/>
          </a:prstGeom>
          <a:noFill/>
          <a:ln/>
        </p:spPr>
        <p:txBody>
          <a:bodyPr wrap="none" lIns="0" tIns="0" rIns="0" bIns="0" rtlCol="0" anchor="t"/>
          <a:lstStyle/>
          <a:p>
            <a:pPr algn="r" indent="0" marL="0">
              <a:lnSpc>
                <a:spcPts val="2200"/>
              </a:lnSpc>
              <a:buNone/>
            </a:pPr>
            <a:r>
              <a:rPr lang="en-US" sz="1750" b="1" dirty="0">
                <a:solidFill>
                  <a:srgbClr val="000066"/>
                </a:solidFill>
                <a:latin typeface="Inter Bold" pitchFamily="34" charset="0"/>
                <a:ea typeface="Inter Bold" pitchFamily="34" charset="-122"/>
                <a:cs typeface="Inter Bold" pitchFamily="34" charset="-120"/>
              </a:rPr>
              <a:t>Tầng 7 - Ứng Dụng (Application)</a:t>
            </a:r>
            <a:endParaRPr lang="en-US" sz="1750" dirty="0"/>
          </a:p>
        </p:txBody>
      </p:sp>
      <p:sp>
        <p:nvSpPr>
          <p:cNvPr id="12" name="Text 10"/>
          <p:cNvSpPr/>
          <p:nvPr/>
        </p:nvSpPr>
        <p:spPr>
          <a:xfrm>
            <a:off x="888206" y="6136481"/>
            <a:ext cx="6223516" cy="867251"/>
          </a:xfrm>
          <a:prstGeom prst="rect">
            <a:avLst/>
          </a:prstGeom>
          <a:noFill/>
          <a:ln/>
        </p:spPr>
        <p:txBody>
          <a:bodyPr wrap="square" lIns="0" tIns="0" rIns="0" bIns="0" rtlCol="0" anchor="t"/>
          <a:lstStyle/>
          <a:p>
            <a:pPr algn="r" indent="0" marL="0">
              <a:lnSpc>
                <a:spcPts val="2250"/>
              </a:lnSpc>
              <a:buNone/>
            </a:pPr>
            <a:r>
              <a:rPr lang="en-US" sz="1400" dirty="0">
                <a:solidFill>
                  <a:srgbClr val="000066"/>
                </a:solidFill>
                <a:latin typeface="Inter" pitchFamily="34" charset="0"/>
                <a:ea typeface="Inter" pitchFamily="34" charset="-122"/>
                <a:cs typeface="Inter" pitchFamily="34" charset="-120"/>
              </a:rPr>
              <a:t>Cung cấp giao diện cho người dùng truy cập mạng. Đây là tầng chứa các ứng dụng mà chúng ta sử dụng hàng ngày như email, trình duyệt web, truyền file.</a:t>
            </a:r>
            <a:endParaRPr lang="en-US" sz="1400" dirty="0"/>
          </a:p>
        </p:txBody>
      </p:sp>
      <p:sp>
        <p:nvSpPr>
          <p:cNvPr id="13" name="Text 11"/>
          <p:cNvSpPr/>
          <p:nvPr/>
        </p:nvSpPr>
        <p:spPr>
          <a:xfrm>
            <a:off x="888206" y="7112079"/>
            <a:ext cx="6223516" cy="289084"/>
          </a:xfrm>
          <a:prstGeom prst="rect">
            <a:avLst/>
          </a:prstGeom>
          <a:noFill/>
          <a:ln/>
        </p:spPr>
        <p:txBody>
          <a:bodyPr wrap="none" lIns="0" tIns="0" rIns="0" bIns="0" rtlCol="0" anchor="t"/>
          <a:lstStyle/>
          <a:p>
            <a:pPr algn="r" indent="0" marL="0">
              <a:lnSpc>
                <a:spcPts val="2250"/>
              </a:lnSpc>
              <a:buNone/>
            </a:pPr>
            <a:r>
              <a:rPr lang="en-US" sz="1400" dirty="0">
                <a:solidFill>
                  <a:srgbClr val="000066"/>
                </a:solidFill>
                <a:latin typeface="Inter" pitchFamily="34" charset="0"/>
                <a:ea typeface="Inter" pitchFamily="34" charset="-122"/>
                <a:cs typeface="Inter" pitchFamily="34" charset="-120"/>
              </a:rPr>
              <a:t>Ví dụ: HTTP, FTP, SMTP, DNS</a:t>
            </a: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2708" y="769620"/>
            <a:ext cx="7483316" cy="556736"/>
          </a:xfrm>
          <a:prstGeom prst="rect">
            <a:avLst/>
          </a:prstGeom>
          <a:noFill/>
          <a:ln/>
        </p:spPr>
        <p:txBody>
          <a:bodyPr wrap="none" lIns="0" tIns="0" rIns="0" bIns="0" rtlCol="0" anchor="t"/>
          <a:lstStyle/>
          <a:p>
            <a:pPr algn="l" indent="0" marL="0">
              <a:lnSpc>
                <a:spcPts val="4350"/>
              </a:lnSpc>
              <a:buNone/>
            </a:pPr>
            <a:r>
              <a:rPr lang="en-US" sz="3500" b="1" dirty="0">
                <a:solidFill>
                  <a:srgbClr val="000066"/>
                </a:solidFill>
                <a:latin typeface="Inter Bold" pitchFamily="34" charset="0"/>
                <a:ea typeface="Inter Bold" pitchFamily="34" charset="-122"/>
                <a:cs typeface="Inter Bold" pitchFamily="34" charset="-120"/>
              </a:rPr>
              <a:t>Mô Hình TCP/IP - Mô Hình Thực Tế</a:t>
            </a:r>
            <a:endParaRPr lang="en-US" sz="3500" dirty="0"/>
          </a:p>
        </p:txBody>
      </p:sp>
      <p:sp>
        <p:nvSpPr>
          <p:cNvPr id="4" name="Text 1"/>
          <p:cNvSpPr/>
          <p:nvPr/>
        </p:nvSpPr>
        <p:spPr>
          <a:xfrm>
            <a:off x="712708" y="1593533"/>
            <a:ext cx="7718584" cy="855464"/>
          </a:xfrm>
          <a:prstGeom prst="rect">
            <a:avLst/>
          </a:prstGeom>
          <a:noFill/>
          <a:ln/>
        </p:spPr>
        <p:txBody>
          <a:bodyPr wrap="square" lIns="0" tIns="0" rIns="0" bIns="0" rtlCol="0" anchor="t"/>
          <a:lstStyle/>
          <a:p>
            <a:pPr algn="l" indent="0" marL="0">
              <a:lnSpc>
                <a:spcPts val="2200"/>
              </a:lnSpc>
              <a:buNone/>
            </a:pPr>
            <a:r>
              <a:rPr lang="en-US" sz="1400" dirty="0">
                <a:solidFill>
                  <a:srgbClr val="000066"/>
                </a:solidFill>
                <a:latin typeface="Inter" pitchFamily="34" charset="0"/>
                <a:ea typeface="Inter" pitchFamily="34" charset="-122"/>
                <a:cs typeface="Inter" pitchFamily="34" charset="-120"/>
              </a:rPr>
              <a:t>Mô hình TCP/IP (còn gọi là mô hình Internet) là mô hình </a:t>
            </a:r>
            <a:pPr algn="l" indent="0" marL="0">
              <a:lnSpc>
                <a:spcPts val="2200"/>
              </a:lnSpc>
              <a:buNone/>
            </a:pPr>
            <a:r>
              <a:rPr lang="en-US" sz="1400" b="1" dirty="0">
                <a:solidFill>
                  <a:srgbClr val="000066"/>
                </a:solidFill>
                <a:latin typeface="Inter" pitchFamily="34" charset="0"/>
                <a:ea typeface="Inter" pitchFamily="34" charset="-122"/>
                <a:cs typeface="Inter" pitchFamily="34" charset="-120"/>
              </a:rPr>
              <a:t>giao thức thực tế</a:t>
            </a:r>
            <a:pPr algn="l" indent="0" marL="0">
              <a:lnSpc>
                <a:spcPts val="2200"/>
              </a:lnSpc>
              <a:buNone/>
            </a:pPr>
            <a:r>
              <a:rPr lang="en-US" sz="1400" dirty="0">
                <a:solidFill>
                  <a:srgbClr val="000066"/>
                </a:solidFill>
                <a:latin typeface="Inter" pitchFamily="34" charset="0"/>
                <a:ea typeface="Inter" pitchFamily="34" charset="-122"/>
                <a:cs typeface="Inter" pitchFamily="34" charset="-120"/>
              </a:rPr>
              <a:t> được sử dụng rộng rãi nhất hiện nay. Khác với OSI là mô hình lý thuyết, TCP/IP được phát triển song song với Internet và đã chứng minh hiệu quả qua hàng thập kỷ.</a:t>
            </a:r>
            <a:endParaRPr lang="en-US" sz="1400" dirty="0"/>
          </a:p>
        </p:txBody>
      </p:sp>
      <p:sp>
        <p:nvSpPr>
          <p:cNvPr id="5" name="Shape 2"/>
          <p:cNvSpPr/>
          <p:nvPr/>
        </p:nvSpPr>
        <p:spPr>
          <a:xfrm>
            <a:off x="712708" y="2649379"/>
            <a:ext cx="712708" cy="1069062"/>
          </a:xfrm>
          <a:prstGeom prst="roundRect">
            <a:avLst>
              <a:gd name="adj" fmla="val 360009"/>
            </a:avLst>
          </a:prstGeom>
          <a:solidFill>
            <a:srgbClr val="D4E1F7"/>
          </a:solidFill>
          <a:ln w="7620">
            <a:solidFill>
              <a:srgbClr val="BAC7DD"/>
            </a:solidFill>
            <a:prstDash val="solid"/>
          </a:ln>
        </p:spPr>
      </p:sp>
      <p:sp>
        <p:nvSpPr>
          <p:cNvPr id="6" name="Text 3"/>
          <p:cNvSpPr/>
          <p:nvPr/>
        </p:nvSpPr>
        <p:spPr>
          <a:xfrm>
            <a:off x="935474" y="3016806"/>
            <a:ext cx="267176" cy="334089"/>
          </a:xfrm>
          <a:prstGeom prst="rect">
            <a:avLst/>
          </a:prstGeom>
          <a:noFill/>
          <a:ln/>
        </p:spPr>
        <p:txBody>
          <a:bodyPr wrap="none" lIns="0" tIns="0" rIns="0" bIns="0" rtlCol="0" anchor="t"/>
          <a:lstStyle/>
          <a:p>
            <a:pPr algn="l" indent="0" marL="0">
              <a:lnSpc>
                <a:spcPts val="2100"/>
              </a:lnSpc>
              <a:buNone/>
            </a:pPr>
            <a:r>
              <a:rPr lang="en-US" sz="2100" b="1" dirty="0">
                <a:solidFill>
                  <a:srgbClr val="000066"/>
                </a:solidFill>
                <a:latin typeface="Inter Bold" pitchFamily="34" charset="0"/>
                <a:ea typeface="Inter Bold" pitchFamily="34" charset="-122"/>
                <a:cs typeface="Inter Bold" pitchFamily="34" charset="-120"/>
              </a:rPr>
              <a:t>1</a:t>
            </a:r>
            <a:endParaRPr lang="en-US" sz="2100" dirty="0"/>
          </a:p>
        </p:txBody>
      </p:sp>
      <p:sp>
        <p:nvSpPr>
          <p:cNvPr id="7" name="Text 4"/>
          <p:cNvSpPr/>
          <p:nvPr/>
        </p:nvSpPr>
        <p:spPr>
          <a:xfrm>
            <a:off x="1603534" y="2827496"/>
            <a:ext cx="2227183" cy="278368"/>
          </a:xfrm>
          <a:prstGeom prst="rect">
            <a:avLst/>
          </a:prstGeom>
          <a:noFill/>
          <a:ln/>
        </p:spPr>
        <p:txBody>
          <a:bodyPr wrap="none" lIns="0" tIns="0" rIns="0" bIns="0" rtlCol="0" anchor="t"/>
          <a:lstStyle/>
          <a:p>
            <a:pPr algn="l" indent="0" marL="0">
              <a:lnSpc>
                <a:spcPts val="2150"/>
              </a:lnSpc>
              <a:buNone/>
            </a:pPr>
            <a:r>
              <a:rPr lang="en-US" sz="1750" b="1" dirty="0">
                <a:solidFill>
                  <a:srgbClr val="000066"/>
                </a:solidFill>
                <a:latin typeface="Inter Bold" pitchFamily="34" charset="0"/>
                <a:ea typeface="Inter Bold" pitchFamily="34" charset="-122"/>
                <a:cs typeface="Inter Bold" pitchFamily="34" charset="-120"/>
              </a:rPr>
              <a:t>Truy nhập mạng</a:t>
            </a:r>
            <a:endParaRPr lang="en-US" sz="1750" dirty="0"/>
          </a:p>
        </p:txBody>
      </p:sp>
      <p:sp>
        <p:nvSpPr>
          <p:cNvPr id="8" name="Text 5"/>
          <p:cNvSpPr/>
          <p:nvPr/>
        </p:nvSpPr>
        <p:spPr>
          <a:xfrm>
            <a:off x="1603534" y="3212663"/>
            <a:ext cx="6827758" cy="285155"/>
          </a:xfrm>
          <a:prstGeom prst="rect">
            <a:avLst/>
          </a:prstGeom>
          <a:noFill/>
          <a:ln/>
        </p:spPr>
        <p:txBody>
          <a:bodyPr wrap="none" lIns="0" tIns="0" rIns="0" bIns="0" rtlCol="0" anchor="t"/>
          <a:lstStyle/>
          <a:p>
            <a:pPr algn="l" indent="0" marL="0">
              <a:lnSpc>
                <a:spcPts val="2200"/>
              </a:lnSpc>
              <a:buNone/>
            </a:pPr>
            <a:r>
              <a:rPr lang="en-US" sz="1400" dirty="0">
                <a:solidFill>
                  <a:srgbClr val="000066"/>
                </a:solidFill>
                <a:latin typeface="Inter" pitchFamily="34" charset="0"/>
                <a:ea typeface="Inter" pitchFamily="34" charset="-122"/>
                <a:cs typeface="Inter" pitchFamily="34" charset="-120"/>
              </a:rPr>
              <a:t>Tương đương tầng 1-2 OSI</a:t>
            </a:r>
            <a:endParaRPr lang="en-US" sz="1400" dirty="0"/>
          </a:p>
        </p:txBody>
      </p:sp>
      <p:sp>
        <p:nvSpPr>
          <p:cNvPr id="9" name="Shape 6"/>
          <p:cNvSpPr/>
          <p:nvPr/>
        </p:nvSpPr>
        <p:spPr>
          <a:xfrm>
            <a:off x="712708" y="3896558"/>
            <a:ext cx="712708" cy="1069062"/>
          </a:xfrm>
          <a:prstGeom prst="roundRect">
            <a:avLst>
              <a:gd name="adj" fmla="val 360009"/>
            </a:avLst>
          </a:prstGeom>
          <a:solidFill>
            <a:srgbClr val="D4E1F7"/>
          </a:solidFill>
          <a:ln w="7620">
            <a:solidFill>
              <a:srgbClr val="BAC7DD"/>
            </a:solidFill>
            <a:prstDash val="solid"/>
          </a:ln>
        </p:spPr>
      </p:sp>
      <p:sp>
        <p:nvSpPr>
          <p:cNvPr id="10" name="Text 7"/>
          <p:cNvSpPr/>
          <p:nvPr/>
        </p:nvSpPr>
        <p:spPr>
          <a:xfrm>
            <a:off x="935474" y="4263985"/>
            <a:ext cx="267176" cy="334089"/>
          </a:xfrm>
          <a:prstGeom prst="rect">
            <a:avLst/>
          </a:prstGeom>
          <a:noFill/>
          <a:ln/>
        </p:spPr>
        <p:txBody>
          <a:bodyPr wrap="none" lIns="0" tIns="0" rIns="0" bIns="0" rtlCol="0" anchor="t"/>
          <a:lstStyle/>
          <a:p>
            <a:pPr algn="l" indent="0" marL="0">
              <a:lnSpc>
                <a:spcPts val="2100"/>
              </a:lnSpc>
              <a:buNone/>
            </a:pPr>
            <a:r>
              <a:rPr lang="en-US" sz="2100" b="1" dirty="0">
                <a:solidFill>
                  <a:srgbClr val="000066"/>
                </a:solidFill>
                <a:latin typeface="Inter Bold" pitchFamily="34" charset="0"/>
                <a:ea typeface="Inter Bold" pitchFamily="34" charset="-122"/>
                <a:cs typeface="Inter Bold" pitchFamily="34" charset="-120"/>
              </a:rPr>
              <a:t>2</a:t>
            </a:r>
            <a:endParaRPr lang="en-US" sz="2100" dirty="0"/>
          </a:p>
        </p:txBody>
      </p:sp>
      <p:sp>
        <p:nvSpPr>
          <p:cNvPr id="11" name="Text 8"/>
          <p:cNvSpPr/>
          <p:nvPr/>
        </p:nvSpPr>
        <p:spPr>
          <a:xfrm>
            <a:off x="1603534" y="4074676"/>
            <a:ext cx="2227183" cy="278368"/>
          </a:xfrm>
          <a:prstGeom prst="rect">
            <a:avLst/>
          </a:prstGeom>
          <a:noFill/>
          <a:ln/>
        </p:spPr>
        <p:txBody>
          <a:bodyPr wrap="none" lIns="0" tIns="0" rIns="0" bIns="0" rtlCol="0" anchor="t"/>
          <a:lstStyle/>
          <a:p>
            <a:pPr algn="l" indent="0" marL="0">
              <a:lnSpc>
                <a:spcPts val="2150"/>
              </a:lnSpc>
              <a:buNone/>
            </a:pPr>
            <a:r>
              <a:rPr lang="en-US" sz="1750" b="1" dirty="0">
                <a:solidFill>
                  <a:srgbClr val="000066"/>
                </a:solidFill>
                <a:latin typeface="Inter Bold" pitchFamily="34" charset="0"/>
                <a:ea typeface="Inter Bold" pitchFamily="34" charset="-122"/>
                <a:cs typeface="Inter Bold" pitchFamily="34" charset="-120"/>
              </a:rPr>
              <a:t>Internet</a:t>
            </a:r>
            <a:endParaRPr lang="en-US" sz="1750" dirty="0"/>
          </a:p>
        </p:txBody>
      </p:sp>
      <p:sp>
        <p:nvSpPr>
          <p:cNvPr id="12" name="Text 9"/>
          <p:cNvSpPr/>
          <p:nvPr/>
        </p:nvSpPr>
        <p:spPr>
          <a:xfrm>
            <a:off x="1603534" y="4459843"/>
            <a:ext cx="6827758" cy="285155"/>
          </a:xfrm>
          <a:prstGeom prst="rect">
            <a:avLst/>
          </a:prstGeom>
          <a:noFill/>
          <a:ln/>
        </p:spPr>
        <p:txBody>
          <a:bodyPr wrap="none" lIns="0" tIns="0" rIns="0" bIns="0" rtlCol="0" anchor="t"/>
          <a:lstStyle/>
          <a:p>
            <a:pPr algn="l" indent="0" marL="0">
              <a:lnSpc>
                <a:spcPts val="2200"/>
              </a:lnSpc>
              <a:buNone/>
            </a:pPr>
            <a:r>
              <a:rPr lang="en-US" sz="1400" dirty="0">
                <a:solidFill>
                  <a:srgbClr val="000066"/>
                </a:solidFill>
                <a:latin typeface="Inter" pitchFamily="34" charset="0"/>
                <a:ea typeface="Inter" pitchFamily="34" charset="-122"/>
                <a:cs typeface="Inter" pitchFamily="34" charset="-120"/>
              </a:rPr>
              <a:t>Tương đương tầng 3 OSI</a:t>
            </a:r>
            <a:endParaRPr lang="en-US" sz="1400" dirty="0"/>
          </a:p>
        </p:txBody>
      </p:sp>
      <p:sp>
        <p:nvSpPr>
          <p:cNvPr id="13" name="Shape 10"/>
          <p:cNvSpPr/>
          <p:nvPr/>
        </p:nvSpPr>
        <p:spPr>
          <a:xfrm>
            <a:off x="712708" y="5143738"/>
            <a:ext cx="712708" cy="1069062"/>
          </a:xfrm>
          <a:prstGeom prst="roundRect">
            <a:avLst>
              <a:gd name="adj" fmla="val 360009"/>
            </a:avLst>
          </a:prstGeom>
          <a:solidFill>
            <a:srgbClr val="D4E1F7"/>
          </a:solidFill>
          <a:ln w="7620">
            <a:solidFill>
              <a:srgbClr val="BAC7DD"/>
            </a:solidFill>
            <a:prstDash val="solid"/>
          </a:ln>
        </p:spPr>
      </p:sp>
      <p:sp>
        <p:nvSpPr>
          <p:cNvPr id="14" name="Text 11"/>
          <p:cNvSpPr/>
          <p:nvPr/>
        </p:nvSpPr>
        <p:spPr>
          <a:xfrm>
            <a:off x="935474" y="5511165"/>
            <a:ext cx="267176" cy="334089"/>
          </a:xfrm>
          <a:prstGeom prst="rect">
            <a:avLst/>
          </a:prstGeom>
          <a:noFill/>
          <a:ln/>
        </p:spPr>
        <p:txBody>
          <a:bodyPr wrap="none" lIns="0" tIns="0" rIns="0" bIns="0" rtlCol="0" anchor="t"/>
          <a:lstStyle/>
          <a:p>
            <a:pPr algn="l" indent="0" marL="0">
              <a:lnSpc>
                <a:spcPts val="2100"/>
              </a:lnSpc>
              <a:buNone/>
            </a:pPr>
            <a:r>
              <a:rPr lang="en-US" sz="2100" b="1" dirty="0">
                <a:solidFill>
                  <a:srgbClr val="000066"/>
                </a:solidFill>
                <a:latin typeface="Inter Bold" pitchFamily="34" charset="0"/>
                <a:ea typeface="Inter Bold" pitchFamily="34" charset="-122"/>
                <a:cs typeface="Inter Bold" pitchFamily="34" charset="-120"/>
              </a:rPr>
              <a:t>3</a:t>
            </a:r>
            <a:endParaRPr lang="en-US" sz="2100" dirty="0"/>
          </a:p>
        </p:txBody>
      </p:sp>
      <p:sp>
        <p:nvSpPr>
          <p:cNvPr id="15" name="Text 12"/>
          <p:cNvSpPr/>
          <p:nvPr/>
        </p:nvSpPr>
        <p:spPr>
          <a:xfrm>
            <a:off x="1603534" y="5321856"/>
            <a:ext cx="2227183" cy="278368"/>
          </a:xfrm>
          <a:prstGeom prst="rect">
            <a:avLst/>
          </a:prstGeom>
          <a:noFill/>
          <a:ln/>
        </p:spPr>
        <p:txBody>
          <a:bodyPr wrap="none" lIns="0" tIns="0" rIns="0" bIns="0" rtlCol="0" anchor="t"/>
          <a:lstStyle/>
          <a:p>
            <a:pPr algn="l" indent="0" marL="0">
              <a:lnSpc>
                <a:spcPts val="2150"/>
              </a:lnSpc>
              <a:buNone/>
            </a:pPr>
            <a:r>
              <a:rPr lang="en-US" sz="1750" b="1" dirty="0">
                <a:solidFill>
                  <a:srgbClr val="000066"/>
                </a:solidFill>
                <a:latin typeface="Inter Bold" pitchFamily="34" charset="0"/>
                <a:ea typeface="Inter Bold" pitchFamily="34" charset="-122"/>
                <a:cs typeface="Inter Bold" pitchFamily="34" charset="-120"/>
              </a:rPr>
              <a:t>Vận tải</a:t>
            </a:r>
            <a:endParaRPr lang="en-US" sz="1750" dirty="0"/>
          </a:p>
        </p:txBody>
      </p:sp>
      <p:sp>
        <p:nvSpPr>
          <p:cNvPr id="16" name="Text 13"/>
          <p:cNvSpPr/>
          <p:nvPr/>
        </p:nvSpPr>
        <p:spPr>
          <a:xfrm>
            <a:off x="1603534" y="5707023"/>
            <a:ext cx="6827758" cy="285155"/>
          </a:xfrm>
          <a:prstGeom prst="rect">
            <a:avLst/>
          </a:prstGeom>
          <a:noFill/>
          <a:ln/>
        </p:spPr>
        <p:txBody>
          <a:bodyPr wrap="none" lIns="0" tIns="0" rIns="0" bIns="0" rtlCol="0" anchor="t"/>
          <a:lstStyle/>
          <a:p>
            <a:pPr algn="l" indent="0" marL="0">
              <a:lnSpc>
                <a:spcPts val="2200"/>
              </a:lnSpc>
              <a:buNone/>
            </a:pPr>
            <a:r>
              <a:rPr lang="en-US" sz="1400" dirty="0">
                <a:solidFill>
                  <a:srgbClr val="000066"/>
                </a:solidFill>
                <a:latin typeface="Inter" pitchFamily="34" charset="0"/>
                <a:ea typeface="Inter" pitchFamily="34" charset="-122"/>
                <a:cs typeface="Inter" pitchFamily="34" charset="-120"/>
              </a:rPr>
              <a:t>Tương đương tầng 4 OSI</a:t>
            </a:r>
            <a:endParaRPr lang="en-US" sz="1400" dirty="0"/>
          </a:p>
        </p:txBody>
      </p:sp>
      <p:sp>
        <p:nvSpPr>
          <p:cNvPr id="17" name="Shape 14"/>
          <p:cNvSpPr/>
          <p:nvPr/>
        </p:nvSpPr>
        <p:spPr>
          <a:xfrm>
            <a:off x="712708" y="6390918"/>
            <a:ext cx="712708" cy="1069062"/>
          </a:xfrm>
          <a:prstGeom prst="roundRect">
            <a:avLst>
              <a:gd name="adj" fmla="val 360009"/>
            </a:avLst>
          </a:prstGeom>
          <a:solidFill>
            <a:srgbClr val="D4E1F7"/>
          </a:solidFill>
          <a:ln w="7620">
            <a:solidFill>
              <a:srgbClr val="BAC7DD"/>
            </a:solidFill>
            <a:prstDash val="solid"/>
          </a:ln>
        </p:spPr>
      </p:sp>
      <p:sp>
        <p:nvSpPr>
          <p:cNvPr id="18" name="Text 15"/>
          <p:cNvSpPr/>
          <p:nvPr/>
        </p:nvSpPr>
        <p:spPr>
          <a:xfrm>
            <a:off x="935474" y="6758345"/>
            <a:ext cx="267176" cy="334089"/>
          </a:xfrm>
          <a:prstGeom prst="rect">
            <a:avLst/>
          </a:prstGeom>
          <a:noFill/>
          <a:ln/>
        </p:spPr>
        <p:txBody>
          <a:bodyPr wrap="none" lIns="0" tIns="0" rIns="0" bIns="0" rtlCol="0" anchor="t"/>
          <a:lstStyle/>
          <a:p>
            <a:pPr algn="l" indent="0" marL="0">
              <a:lnSpc>
                <a:spcPts val="2100"/>
              </a:lnSpc>
              <a:buNone/>
            </a:pPr>
            <a:r>
              <a:rPr lang="en-US" sz="2100" b="1" dirty="0">
                <a:solidFill>
                  <a:srgbClr val="000066"/>
                </a:solidFill>
                <a:latin typeface="Inter Bold" pitchFamily="34" charset="0"/>
                <a:ea typeface="Inter Bold" pitchFamily="34" charset="-122"/>
                <a:cs typeface="Inter Bold" pitchFamily="34" charset="-120"/>
              </a:rPr>
              <a:t>4</a:t>
            </a:r>
            <a:endParaRPr lang="en-US" sz="2100" dirty="0"/>
          </a:p>
        </p:txBody>
      </p:sp>
      <p:sp>
        <p:nvSpPr>
          <p:cNvPr id="19" name="Text 16"/>
          <p:cNvSpPr/>
          <p:nvPr/>
        </p:nvSpPr>
        <p:spPr>
          <a:xfrm>
            <a:off x="1603534" y="6569035"/>
            <a:ext cx="2227183" cy="278368"/>
          </a:xfrm>
          <a:prstGeom prst="rect">
            <a:avLst/>
          </a:prstGeom>
          <a:noFill/>
          <a:ln/>
        </p:spPr>
        <p:txBody>
          <a:bodyPr wrap="none" lIns="0" tIns="0" rIns="0" bIns="0" rtlCol="0" anchor="t"/>
          <a:lstStyle/>
          <a:p>
            <a:pPr algn="l" indent="0" marL="0">
              <a:lnSpc>
                <a:spcPts val="2150"/>
              </a:lnSpc>
              <a:buNone/>
            </a:pPr>
            <a:r>
              <a:rPr lang="en-US" sz="1750" b="1" dirty="0">
                <a:solidFill>
                  <a:srgbClr val="000066"/>
                </a:solidFill>
                <a:latin typeface="Inter Bold" pitchFamily="34" charset="0"/>
                <a:ea typeface="Inter Bold" pitchFamily="34" charset="-122"/>
                <a:cs typeface="Inter Bold" pitchFamily="34" charset="-120"/>
              </a:rPr>
              <a:t>Ứng dụng</a:t>
            </a:r>
            <a:endParaRPr lang="en-US" sz="1750" dirty="0"/>
          </a:p>
        </p:txBody>
      </p:sp>
      <p:sp>
        <p:nvSpPr>
          <p:cNvPr id="20" name="Text 17"/>
          <p:cNvSpPr/>
          <p:nvPr/>
        </p:nvSpPr>
        <p:spPr>
          <a:xfrm>
            <a:off x="1603534" y="6954202"/>
            <a:ext cx="6827758" cy="285155"/>
          </a:xfrm>
          <a:prstGeom prst="rect">
            <a:avLst/>
          </a:prstGeom>
          <a:noFill/>
          <a:ln/>
        </p:spPr>
        <p:txBody>
          <a:bodyPr wrap="none" lIns="0" tIns="0" rIns="0" bIns="0" rtlCol="0" anchor="t"/>
          <a:lstStyle/>
          <a:p>
            <a:pPr algn="l" indent="0" marL="0">
              <a:lnSpc>
                <a:spcPts val="2200"/>
              </a:lnSpc>
              <a:buNone/>
            </a:pPr>
            <a:r>
              <a:rPr lang="en-US" sz="1400" dirty="0">
                <a:solidFill>
                  <a:srgbClr val="000066"/>
                </a:solidFill>
                <a:latin typeface="Inter" pitchFamily="34" charset="0"/>
                <a:ea typeface="Inter" pitchFamily="34" charset="-122"/>
                <a:cs typeface="Inter" pitchFamily="34" charset="-120"/>
              </a:rPr>
              <a:t>Tương đương tầng 5-7 OSI</a:t>
            </a:r>
            <a:endParaRPr 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1330166"/>
            <a:ext cx="5414129"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So Sánh OSI và TCP/IP</a:t>
            </a:r>
            <a:endParaRPr lang="en-US" sz="3900" dirty="0"/>
          </a:p>
        </p:txBody>
      </p:sp>
      <p:sp>
        <p:nvSpPr>
          <p:cNvPr id="3" name="Shape 1"/>
          <p:cNvSpPr/>
          <p:nvPr/>
        </p:nvSpPr>
        <p:spPr>
          <a:xfrm>
            <a:off x="793790" y="2347079"/>
            <a:ext cx="13042821" cy="4011573"/>
          </a:xfrm>
          <a:prstGeom prst="roundRect">
            <a:avLst>
              <a:gd name="adj" fmla="val 2078"/>
            </a:avLst>
          </a:prstGeom>
          <a:noFill/>
          <a:ln w="7620">
            <a:solidFill>
              <a:srgbClr val="000000">
                <a:alpha val="8000"/>
              </a:srgbClr>
            </a:solidFill>
            <a:prstDash val="solid"/>
          </a:ln>
        </p:spPr>
      </p:sp>
      <p:sp>
        <p:nvSpPr>
          <p:cNvPr id="4" name="Shape 2"/>
          <p:cNvSpPr/>
          <p:nvPr/>
        </p:nvSpPr>
        <p:spPr>
          <a:xfrm>
            <a:off x="801410" y="2354699"/>
            <a:ext cx="13027581" cy="570905"/>
          </a:xfrm>
          <a:prstGeom prst="rect">
            <a:avLst/>
          </a:prstGeom>
          <a:solidFill>
            <a:srgbClr val="FFFFFF">
              <a:alpha val="4000"/>
            </a:srgbClr>
          </a:solidFill>
          <a:ln/>
        </p:spPr>
      </p:sp>
      <p:sp>
        <p:nvSpPr>
          <p:cNvPr id="5" name="Text 3"/>
          <p:cNvSpPr/>
          <p:nvPr/>
        </p:nvSpPr>
        <p:spPr>
          <a:xfrm>
            <a:off x="999887" y="2481382"/>
            <a:ext cx="4810482"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Tiêu chí</a:t>
            </a:r>
            <a:endParaRPr lang="en-US" sz="1550" dirty="0"/>
          </a:p>
        </p:txBody>
      </p:sp>
      <p:sp>
        <p:nvSpPr>
          <p:cNvPr id="6" name="Text 4"/>
          <p:cNvSpPr/>
          <p:nvPr/>
        </p:nvSpPr>
        <p:spPr>
          <a:xfrm>
            <a:off x="6214705" y="2481382"/>
            <a:ext cx="3503890"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Mô hình OSI</a:t>
            </a:r>
            <a:endParaRPr lang="en-US" sz="1550" dirty="0"/>
          </a:p>
        </p:txBody>
      </p:sp>
      <p:sp>
        <p:nvSpPr>
          <p:cNvPr id="7" name="Text 5"/>
          <p:cNvSpPr/>
          <p:nvPr/>
        </p:nvSpPr>
        <p:spPr>
          <a:xfrm>
            <a:off x="10122932" y="2481382"/>
            <a:ext cx="3507700"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Mô hình TCP/IP</a:t>
            </a:r>
            <a:endParaRPr lang="en-US" sz="1550" dirty="0"/>
          </a:p>
        </p:txBody>
      </p:sp>
      <p:sp>
        <p:nvSpPr>
          <p:cNvPr id="8" name="Shape 6"/>
          <p:cNvSpPr/>
          <p:nvPr/>
        </p:nvSpPr>
        <p:spPr>
          <a:xfrm>
            <a:off x="801410" y="2925604"/>
            <a:ext cx="13027581" cy="570905"/>
          </a:xfrm>
          <a:prstGeom prst="rect">
            <a:avLst/>
          </a:prstGeom>
          <a:solidFill>
            <a:srgbClr val="000000">
              <a:alpha val="4000"/>
            </a:srgbClr>
          </a:solidFill>
          <a:ln/>
        </p:spPr>
      </p:sp>
      <p:sp>
        <p:nvSpPr>
          <p:cNvPr id="9" name="Text 7"/>
          <p:cNvSpPr/>
          <p:nvPr/>
        </p:nvSpPr>
        <p:spPr>
          <a:xfrm>
            <a:off x="999887" y="3052286"/>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Số tầng</a:t>
            </a:r>
            <a:endParaRPr lang="en-US" sz="1550" dirty="0"/>
          </a:p>
        </p:txBody>
      </p:sp>
      <p:sp>
        <p:nvSpPr>
          <p:cNvPr id="10" name="Text 8"/>
          <p:cNvSpPr/>
          <p:nvPr/>
        </p:nvSpPr>
        <p:spPr>
          <a:xfrm>
            <a:off x="6214705" y="3052286"/>
            <a:ext cx="350389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7 tầng</a:t>
            </a:r>
            <a:endParaRPr lang="en-US" sz="1550" dirty="0"/>
          </a:p>
        </p:txBody>
      </p:sp>
      <p:sp>
        <p:nvSpPr>
          <p:cNvPr id="11" name="Text 9"/>
          <p:cNvSpPr/>
          <p:nvPr/>
        </p:nvSpPr>
        <p:spPr>
          <a:xfrm>
            <a:off x="10122932" y="3052286"/>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4 tầng</a:t>
            </a:r>
            <a:endParaRPr lang="en-US" sz="1550" dirty="0"/>
          </a:p>
        </p:txBody>
      </p:sp>
      <p:sp>
        <p:nvSpPr>
          <p:cNvPr id="12" name="Shape 10"/>
          <p:cNvSpPr/>
          <p:nvPr/>
        </p:nvSpPr>
        <p:spPr>
          <a:xfrm>
            <a:off x="801410" y="3496508"/>
            <a:ext cx="13027581" cy="570905"/>
          </a:xfrm>
          <a:prstGeom prst="rect">
            <a:avLst/>
          </a:prstGeom>
          <a:solidFill>
            <a:srgbClr val="FFFFFF">
              <a:alpha val="4000"/>
            </a:srgbClr>
          </a:solidFill>
          <a:ln/>
        </p:spPr>
      </p:sp>
      <p:sp>
        <p:nvSpPr>
          <p:cNvPr id="13" name="Text 11"/>
          <p:cNvSpPr/>
          <p:nvPr/>
        </p:nvSpPr>
        <p:spPr>
          <a:xfrm>
            <a:off x="999887" y="3623191"/>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Tính chất</a:t>
            </a:r>
            <a:endParaRPr lang="en-US" sz="1550" dirty="0"/>
          </a:p>
        </p:txBody>
      </p:sp>
      <p:sp>
        <p:nvSpPr>
          <p:cNvPr id="14" name="Text 12"/>
          <p:cNvSpPr/>
          <p:nvPr/>
        </p:nvSpPr>
        <p:spPr>
          <a:xfrm>
            <a:off x="6214705" y="3623191"/>
            <a:ext cx="350389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Mô hình tham chiếu</a:t>
            </a:r>
            <a:endParaRPr lang="en-US" sz="1550" dirty="0"/>
          </a:p>
        </p:txBody>
      </p:sp>
      <p:sp>
        <p:nvSpPr>
          <p:cNvPr id="15" name="Text 13"/>
          <p:cNvSpPr/>
          <p:nvPr/>
        </p:nvSpPr>
        <p:spPr>
          <a:xfrm>
            <a:off x="10122932" y="3623191"/>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Mô hình giao thức</a:t>
            </a:r>
            <a:endParaRPr lang="en-US" sz="1550" dirty="0"/>
          </a:p>
        </p:txBody>
      </p:sp>
      <p:sp>
        <p:nvSpPr>
          <p:cNvPr id="16" name="Shape 14"/>
          <p:cNvSpPr/>
          <p:nvPr/>
        </p:nvSpPr>
        <p:spPr>
          <a:xfrm>
            <a:off x="801410" y="4067413"/>
            <a:ext cx="13027581" cy="570905"/>
          </a:xfrm>
          <a:prstGeom prst="rect">
            <a:avLst/>
          </a:prstGeom>
          <a:solidFill>
            <a:srgbClr val="000000">
              <a:alpha val="4000"/>
            </a:srgbClr>
          </a:solidFill>
          <a:ln/>
        </p:spPr>
      </p:sp>
      <p:sp>
        <p:nvSpPr>
          <p:cNvPr id="17" name="Text 15"/>
          <p:cNvSpPr/>
          <p:nvPr/>
        </p:nvSpPr>
        <p:spPr>
          <a:xfrm>
            <a:off x="999887" y="4194096"/>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Phát triển</a:t>
            </a:r>
            <a:endParaRPr lang="en-US" sz="1550" dirty="0"/>
          </a:p>
        </p:txBody>
      </p:sp>
      <p:sp>
        <p:nvSpPr>
          <p:cNvPr id="18" name="Text 16"/>
          <p:cNvSpPr/>
          <p:nvPr/>
        </p:nvSpPr>
        <p:spPr>
          <a:xfrm>
            <a:off x="6214705" y="4194096"/>
            <a:ext cx="350389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Trước giao thức</a:t>
            </a:r>
            <a:endParaRPr lang="en-US" sz="1550" dirty="0"/>
          </a:p>
        </p:txBody>
      </p:sp>
      <p:sp>
        <p:nvSpPr>
          <p:cNvPr id="19" name="Text 17"/>
          <p:cNvSpPr/>
          <p:nvPr/>
        </p:nvSpPr>
        <p:spPr>
          <a:xfrm>
            <a:off x="10122932" y="4194096"/>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Sau giao thức</a:t>
            </a:r>
            <a:endParaRPr lang="en-US" sz="1550" dirty="0"/>
          </a:p>
        </p:txBody>
      </p:sp>
      <p:sp>
        <p:nvSpPr>
          <p:cNvPr id="20" name="Shape 18"/>
          <p:cNvSpPr/>
          <p:nvPr/>
        </p:nvSpPr>
        <p:spPr>
          <a:xfrm>
            <a:off x="801410" y="4638318"/>
            <a:ext cx="13027581" cy="570905"/>
          </a:xfrm>
          <a:prstGeom prst="rect">
            <a:avLst/>
          </a:prstGeom>
          <a:solidFill>
            <a:srgbClr val="FFFFFF">
              <a:alpha val="4000"/>
            </a:srgbClr>
          </a:solidFill>
          <a:ln/>
        </p:spPr>
      </p:sp>
      <p:sp>
        <p:nvSpPr>
          <p:cNvPr id="21" name="Text 19"/>
          <p:cNvSpPr/>
          <p:nvPr/>
        </p:nvSpPr>
        <p:spPr>
          <a:xfrm>
            <a:off x="999887" y="4765000"/>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Sử dụng</a:t>
            </a:r>
            <a:endParaRPr lang="en-US" sz="1550" dirty="0"/>
          </a:p>
        </p:txBody>
      </p:sp>
      <p:sp>
        <p:nvSpPr>
          <p:cNvPr id="22" name="Text 20"/>
          <p:cNvSpPr/>
          <p:nvPr/>
        </p:nvSpPr>
        <p:spPr>
          <a:xfrm>
            <a:off x="6214705" y="4765000"/>
            <a:ext cx="350389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Chủ yếu lý thuyết</a:t>
            </a:r>
            <a:endParaRPr lang="en-US" sz="1550" dirty="0"/>
          </a:p>
        </p:txBody>
      </p:sp>
      <p:sp>
        <p:nvSpPr>
          <p:cNvPr id="23" name="Text 21"/>
          <p:cNvSpPr/>
          <p:nvPr/>
        </p:nvSpPr>
        <p:spPr>
          <a:xfrm>
            <a:off x="10122932" y="4765000"/>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Thực tế rộng rãi</a:t>
            </a:r>
            <a:endParaRPr lang="en-US" sz="1550" dirty="0"/>
          </a:p>
        </p:txBody>
      </p:sp>
      <p:sp>
        <p:nvSpPr>
          <p:cNvPr id="24" name="Shape 22"/>
          <p:cNvSpPr/>
          <p:nvPr/>
        </p:nvSpPr>
        <p:spPr>
          <a:xfrm>
            <a:off x="801410" y="5209223"/>
            <a:ext cx="13027581" cy="570905"/>
          </a:xfrm>
          <a:prstGeom prst="rect">
            <a:avLst/>
          </a:prstGeom>
          <a:solidFill>
            <a:srgbClr val="000000">
              <a:alpha val="4000"/>
            </a:srgbClr>
          </a:solidFill>
          <a:ln/>
        </p:spPr>
      </p:sp>
      <p:sp>
        <p:nvSpPr>
          <p:cNvPr id="25" name="Text 23"/>
          <p:cNvSpPr/>
          <p:nvPr/>
        </p:nvSpPr>
        <p:spPr>
          <a:xfrm>
            <a:off x="999887" y="5335905"/>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Độ phức tạp</a:t>
            </a:r>
            <a:endParaRPr lang="en-US" sz="1550" dirty="0"/>
          </a:p>
        </p:txBody>
      </p:sp>
      <p:sp>
        <p:nvSpPr>
          <p:cNvPr id="26" name="Text 24"/>
          <p:cNvSpPr/>
          <p:nvPr/>
        </p:nvSpPr>
        <p:spPr>
          <a:xfrm>
            <a:off x="6214705" y="5335905"/>
            <a:ext cx="350389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Chi tiết, phức tạp</a:t>
            </a:r>
            <a:endParaRPr lang="en-US" sz="1550" dirty="0"/>
          </a:p>
        </p:txBody>
      </p:sp>
      <p:sp>
        <p:nvSpPr>
          <p:cNvPr id="27" name="Text 25"/>
          <p:cNvSpPr/>
          <p:nvPr/>
        </p:nvSpPr>
        <p:spPr>
          <a:xfrm>
            <a:off x="10122932" y="5335905"/>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Đơn giản, thực tế</a:t>
            </a:r>
            <a:endParaRPr lang="en-US" sz="1550" dirty="0"/>
          </a:p>
        </p:txBody>
      </p:sp>
      <p:sp>
        <p:nvSpPr>
          <p:cNvPr id="28" name="Shape 26"/>
          <p:cNvSpPr/>
          <p:nvPr/>
        </p:nvSpPr>
        <p:spPr>
          <a:xfrm>
            <a:off x="801410" y="5780127"/>
            <a:ext cx="13027581" cy="570905"/>
          </a:xfrm>
          <a:prstGeom prst="rect">
            <a:avLst/>
          </a:prstGeom>
          <a:solidFill>
            <a:srgbClr val="FFFFFF">
              <a:alpha val="4000"/>
            </a:srgbClr>
          </a:solidFill>
          <a:ln/>
        </p:spPr>
      </p:sp>
      <p:sp>
        <p:nvSpPr>
          <p:cNvPr id="29" name="Text 27"/>
          <p:cNvSpPr/>
          <p:nvPr/>
        </p:nvSpPr>
        <p:spPr>
          <a:xfrm>
            <a:off x="999887" y="5906810"/>
            <a:ext cx="4810482"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Linh hoạt</a:t>
            </a:r>
            <a:endParaRPr lang="en-US" sz="1550" dirty="0"/>
          </a:p>
        </p:txBody>
      </p:sp>
      <p:sp>
        <p:nvSpPr>
          <p:cNvPr id="30" name="Text 28"/>
          <p:cNvSpPr/>
          <p:nvPr/>
        </p:nvSpPr>
        <p:spPr>
          <a:xfrm>
            <a:off x="6214705" y="5906810"/>
            <a:ext cx="350389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Cứng nhắc</a:t>
            </a:r>
            <a:endParaRPr lang="en-US" sz="1550" dirty="0"/>
          </a:p>
        </p:txBody>
      </p:sp>
      <p:sp>
        <p:nvSpPr>
          <p:cNvPr id="31" name="Text 29"/>
          <p:cNvSpPr/>
          <p:nvPr/>
        </p:nvSpPr>
        <p:spPr>
          <a:xfrm>
            <a:off x="10122932" y="5906810"/>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Linh hoạt hơn</a:t>
            </a:r>
            <a:endParaRPr lang="en-US" sz="1550" dirty="0"/>
          </a:p>
        </p:txBody>
      </p:sp>
      <p:sp>
        <p:nvSpPr>
          <p:cNvPr id="32" name="Text 30"/>
          <p:cNvSpPr/>
          <p:nvPr/>
        </p:nvSpPr>
        <p:spPr>
          <a:xfrm>
            <a:off x="793790" y="6581894"/>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highlight>
                  <a:srgbClr val="F38120"/>
                </a:highlight>
                <a:latin typeface="Inter" pitchFamily="34" charset="0"/>
                <a:ea typeface="Inter" pitchFamily="34" charset="-122"/>
                <a:cs typeface="Inter" pitchFamily="34" charset="-120"/>
              </a:rPr>
              <a:t>Kết luận:</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OSI tốt cho việc học tập và hiểu lý thuyết, còn TCP/IP là chuẩn thực tế được sử dụng trên Internet toàn cầu.</a:t>
            </a:r>
            <a:endParaRPr lang="en-US" sz="15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547926" y="376714"/>
            <a:ext cx="4287203" cy="428149"/>
          </a:xfrm>
          <a:prstGeom prst="rect">
            <a:avLst/>
          </a:prstGeom>
          <a:noFill/>
          <a:ln/>
        </p:spPr>
        <p:txBody>
          <a:bodyPr wrap="none" lIns="0" tIns="0" rIns="0" bIns="0" rtlCol="0" anchor="t"/>
          <a:lstStyle/>
          <a:p>
            <a:pPr algn="l" indent="0" marL="0">
              <a:lnSpc>
                <a:spcPts val="3350"/>
              </a:lnSpc>
              <a:buNone/>
            </a:pPr>
            <a:r>
              <a:rPr lang="en-US" sz="2650" b="1" dirty="0">
                <a:solidFill>
                  <a:srgbClr val="000066"/>
                </a:solidFill>
                <a:latin typeface="Inter Bold" pitchFamily="34" charset="0"/>
                <a:ea typeface="Inter Bold" pitchFamily="34" charset="-122"/>
                <a:cs typeface="Inter Bold" pitchFamily="34" charset="-120"/>
              </a:rPr>
              <a:t>Hệ Thống Tên Miền - DNS</a:t>
            </a:r>
            <a:endParaRPr lang="en-US" sz="2650" dirty="0"/>
          </a:p>
        </p:txBody>
      </p:sp>
      <p:sp>
        <p:nvSpPr>
          <p:cNvPr id="3" name="Text 1"/>
          <p:cNvSpPr/>
          <p:nvPr/>
        </p:nvSpPr>
        <p:spPr>
          <a:xfrm>
            <a:off x="547926" y="1147286"/>
            <a:ext cx="2055019" cy="256818"/>
          </a:xfrm>
          <a:prstGeom prst="rect">
            <a:avLst/>
          </a:prstGeom>
          <a:noFill/>
          <a:ln/>
        </p:spPr>
        <p:txBody>
          <a:bodyPr wrap="none" lIns="0" tIns="0" rIns="0" bIns="0" rtlCol="0" anchor="t"/>
          <a:lstStyle/>
          <a:p>
            <a:pPr algn="l" indent="0" marL="0">
              <a:lnSpc>
                <a:spcPts val="2000"/>
              </a:lnSpc>
              <a:buNone/>
            </a:pPr>
            <a:r>
              <a:rPr lang="en-US" sz="1600" b="1" dirty="0">
                <a:solidFill>
                  <a:srgbClr val="000066"/>
                </a:solidFill>
                <a:latin typeface="Inter Bold" pitchFamily="34" charset="0"/>
                <a:ea typeface="Inter Bold" pitchFamily="34" charset="-122"/>
                <a:cs typeface="Inter Bold" pitchFamily="34" charset="-120"/>
              </a:rPr>
              <a:t>Vấn đề và giải pháp</a:t>
            </a:r>
            <a:endParaRPr lang="en-US" sz="1600" dirty="0"/>
          </a:p>
        </p:txBody>
      </p:sp>
      <p:sp>
        <p:nvSpPr>
          <p:cNvPr id="4" name="Text 2"/>
          <p:cNvSpPr/>
          <p:nvPr/>
        </p:nvSpPr>
        <p:spPr>
          <a:xfrm>
            <a:off x="547926" y="1541026"/>
            <a:ext cx="6600230" cy="438388"/>
          </a:xfrm>
          <a:prstGeom prst="rect">
            <a:avLst/>
          </a:prstGeom>
          <a:noFill/>
          <a:ln/>
        </p:spPr>
        <p:txBody>
          <a:bodyPr wrap="square" lIns="0" tIns="0" rIns="0" bIns="0" rtlCol="0" anchor="t"/>
          <a:lstStyle/>
          <a:p>
            <a:pPr algn="l" indent="0" marL="0">
              <a:lnSpc>
                <a:spcPts val="1700"/>
              </a:lnSpc>
              <a:buNone/>
            </a:pPr>
            <a:r>
              <a:rPr lang="en-US" sz="1050" dirty="0">
                <a:solidFill>
                  <a:srgbClr val="000066"/>
                </a:solidFill>
                <a:latin typeface="Inter" pitchFamily="34" charset="0"/>
                <a:ea typeface="Inter" pitchFamily="34" charset="-122"/>
                <a:cs typeface="Inter" pitchFamily="34" charset="-120"/>
              </a:rPr>
              <a:t>Con người dễ nhớ tên như </a:t>
            </a:r>
            <a:pPr algn="l" indent="0" marL="0">
              <a:lnSpc>
                <a:spcPts val="1700"/>
              </a:lnSpc>
              <a:buNone/>
            </a:pPr>
            <a:r>
              <a:rPr lang="en-US" sz="1050" b="1" dirty="0">
                <a:solidFill>
                  <a:srgbClr val="000066"/>
                </a:solidFill>
                <a:latin typeface="Inter" pitchFamily="34" charset="0"/>
                <a:ea typeface="Inter" pitchFamily="34" charset="-122"/>
                <a:cs typeface="Inter" pitchFamily="34" charset="-120"/>
              </a:rPr>
              <a:t>www.google.com</a:t>
            </a:r>
            <a:pPr algn="l" indent="0" marL="0">
              <a:lnSpc>
                <a:spcPts val="1700"/>
              </a:lnSpc>
              <a:buNone/>
            </a:pPr>
            <a:r>
              <a:rPr lang="en-US" sz="1050" dirty="0">
                <a:solidFill>
                  <a:srgbClr val="000066"/>
                </a:solidFill>
                <a:latin typeface="Inter" pitchFamily="34" charset="0"/>
                <a:ea typeface="Inter" pitchFamily="34" charset="-122"/>
                <a:cs typeface="Inter" pitchFamily="34" charset="-120"/>
              </a:rPr>
              <a:t> hơn là dãy số </a:t>
            </a:r>
            <a:pPr algn="l" indent="0" marL="0">
              <a:lnSpc>
                <a:spcPts val="1700"/>
              </a:lnSpc>
              <a:buNone/>
            </a:pPr>
            <a:r>
              <a:rPr lang="en-US" sz="1050" b="1" dirty="0">
                <a:solidFill>
                  <a:srgbClr val="000066"/>
                </a:solidFill>
                <a:latin typeface="Inter" pitchFamily="34" charset="0"/>
                <a:ea typeface="Inter" pitchFamily="34" charset="-122"/>
                <a:cs typeface="Inter" pitchFamily="34" charset="-120"/>
              </a:rPr>
              <a:t>142.250.185.78</a:t>
            </a:r>
            <a:pPr algn="l" indent="0" marL="0">
              <a:lnSpc>
                <a:spcPts val="1700"/>
              </a:lnSpc>
              <a:buNone/>
            </a:pPr>
            <a:r>
              <a:rPr lang="en-US" sz="1050" dirty="0">
                <a:solidFill>
                  <a:srgbClr val="000066"/>
                </a:solidFill>
                <a:latin typeface="Inter" pitchFamily="34" charset="0"/>
                <a:ea typeface="Inter" pitchFamily="34" charset="-122"/>
                <a:cs typeface="Inter" pitchFamily="34" charset="-120"/>
              </a:rPr>
              <a:t>. Nhưng máy tính lại chỉ hiểu địa chỉ IP dạng số. Hệ thống DNS (Domain Name System) sinh ra để giải quyết vấn đề này!</a:t>
            </a:r>
            <a:endParaRPr lang="en-US" sz="1050" dirty="0"/>
          </a:p>
        </p:txBody>
      </p:sp>
      <p:sp>
        <p:nvSpPr>
          <p:cNvPr id="5" name="Text 3"/>
          <p:cNvSpPr/>
          <p:nvPr/>
        </p:nvSpPr>
        <p:spPr>
          <a:xfrm>
            <a:off x="547926" y="2116336"/>
            <a:ext cx="2090261" cy="256818"/>
          </a:xfrm>
          <a:prstGeom prst="rect">
            <a:avLst/>
          </a:prstGeom>
          <a:noFill/>
          <a:ln/>
        </p:spPr>
        <p:txBody>
          <a:bodyPr wrap="none" lIns="0" tIns="0" rIns="0" bIns="0" rtlCol="0" anchor="t"/>
          <a:lstStyle/>
          <a:p>
            <a:pPr algn="l" indent="0" marL="0">
              <a:lnSpc>
                <a:spcPts val="2000"/>
              </a:lnSpc>
              <a:buNone/>
            </a:pPr>
            <a:r>
              <a:rPr lang="en-US" sz="1600" b="1" dirty="0">
                <a:solidFill>
                  <a:srgbClr val="000066"/>
                </a:solidFill>
                <a:latin typeface="Inter Bold" pitchFamily="34" charset="0"/>
                <a:ea typeface="Inter Bold" pitchFamily="34" charset="-122"/>
                <a:cs typeface="Inter Bold" pitchFamily="34" charset="-120"/>
              </a:rPr>
              <a:t>Cách thức hoạt động</a:t>
            </a:r>
            <a:endParaRPr lang="en-US" sz="1600" dirty="0"/>
          </a:p>
        </p:txBody>
      </p:sp>
      <p:sp>
        <p:nvSpPr>
          <p:cNvPr id="6" name="Text 4"/>
          <p:cNvSpPr/>
          <p:nvPr/>
        </p:nvSpPr>
        <p:spPr>
          <a:xfrm>
            <a:off x="547926" y="2510076"/>
            <a:ext cx="6600230" cy="219194"/>
          </a:xfrm>
          <a:prstGeom prst="rect">
            <a:avLst/>
          </a:prstGeom>
          <a:noFill/>
          <a:ln/>
        </p:spPr>
        <p:txBody>
          <a:bodyPr wrap="none" lIns="0" tIns="0" rIns="0" bIns="0" rtlCol="0" anchor="t"/>
          <a:lstStyle/>
          <a:p>
            <a:pPr algn="l" marL="342900" indent="-342900">
              <a:lnSpc>
                <a:spcPts val="1700"/>
              </a:lnSpc>
              <a:buSzPct val="100000"/>
              <a:buFont typeface="+mj-lt"/>
              <a:buAutoNum type="arabicPeriod" startAt="1"/>
            </a:pPr>
            <a:r>
              <a:rPr lang="en-US" sz="1050" dirty="0">
                <a:solidFill>
                  <a:srgbClr val="000066"/>
                </a:solidFill>
                <a:latin typeface="Inter" pitchFamily="34" charset="0"/>
                <a:ea typeface="Inter" pitchFamily="34" charset="-122"/>
                <a:cs typeface="Inter" pitchFamily="34" charset="-120"/>
              </a:rPr>
              <a:t>Bạn gõ tên miền vào trình duyệt</a:t>
            </a:r>
            <a:endParaRPr lang="en-US" sz="1050" dirty="0"/>
          </a:p>
        </p:txBody>
      </p:sp>
      <p:sp>
        <p:nvSpPr>
          <p:cNvPr id="7" name="Text 5"/>
          <p:cNvSpPr/>
          <p:nvPr/>
        </p:nvSpPr>
        <p:spPr>
          <a:xfrm>
            <a:off x="547926" y="2777133"/>
            <a:ext cx="6600230" cy="219194"/>
          </a:xfrm>
          <a:prstGeom prst="rect">
            <a:avLst/>
          </a:prstGeom>
          <a:noFill/>
          <a:ln/>
        </p:spPr>
        <p:txBody>
          <a:bodyPr wrap="none" lIns="0" tIns="0" rIns="0" bIns="0" rtlCol="0" anchor="t"/>
          <a:lstStyle/>
          <a:p>
            <a:pPr algn="l" marL="342900" indent="-342900">
              <a:lnSpc>
                <a:spcPts val="1700"/>
              </a:lnSpc>
              <a:buSzPct val="100000"/>
              <a:buFont typeface="+mj-lt"/>
              <a:buAutoNum type="arabicPeriod" startAt="2"/>
            </a:pPr>
            <a:r>
              <a:rPr lang="en-US" sz="1050" dirty="0">
                <a:solidFill>
                  <a:srgbClr val="000066"/>
                </a:solidFill>
                <a:latin typeface="Inter" pitchFamily="34" charset="0"/>
                <a:ea typeface="Inter" pitchFamily="34" charset="-122"/>
                <a:cs typeface="Inter" pitchFamily="34" charset="-120"/>
              </a:rPr>
              <a:t>Máy tính hỏi máy chủ DNS: "Địa chỉ IP của tên miền này là gì?"</a:t>
            </a:r>
            <a:endParaRPr lang="en-US" sz="1050" dirty="0"/>
          </a:p>
        </p:txBody>
      </p:sp>
      <p:sp>
        <p:nvSpPr>
          <p:cNvPr id="8" name="Text 6"/>
          <p:cNvSpPr/>
          <p:nvPr/>
        </p:nvSpPr>
        <p:spPr>
          <a:xfrm>
            <a:off x="547926" y="3044190"/>
            <a:ext cx="6600230" cy="219194"/>
          </a:xfrm>
          <a:prstGeom prst="rect">
            <a:avLst/>
          </a:prstGeom>
          <a:noFill/>
          <a:ln/>
        </p:spPr>
        <p:txBody>
          <a:bodyPr wrap="none" lIns="0" tIns="0" rIns="0" bIns="0" rtlCol="0" anchor="t"/>
          <a:lstStyle/>
          <a:p>
            <a:pPr algn="l" marL="342900" indent="-342900">
              <a:lnSpc>
                <a:spcPts val="1700"/>
              </a:lnSpc>
              <a:buSzPct val="100000"/>
              <a:buFont typeface="+mj-lt"/>
              <a:buAutoNum type="arabicPeriod" startAt="3"/>
            </a:pPr>
            <a:r>
              <a:rPr lang="en-US" sz="1050" dirty="0">
                <a:solidFill>
                  <a:srgbClr val="000066"/>
                </a:solidFill>
                <a:latin typeface="Inter" pitchFamily="34" charset="0"/>
                <a:ea typeface="Inter" pitchFamily="34" charset="-122"/>
                <a:cs typeface="Inter" pitchFamily="34" charset="-120"/>
              </a:rPr>
              <a:t>DNS tra cứu trong cơ sở dữ liệu phân tán</a:t>
            </a:r>
            <a:endParaRPr lang="en-US" sz="1050" dirty="0"/>
          </a:p>
        </p:txBody>
      </p:sp>
      <p:sp>
        <p:nvSpPr>
          <p:cNvPr id="9" name="Text 7"/>
          <p:cNvSpPr/>
          <p:nvPr/>
        </p:nvSpPr>
        <p:spPr>
          <a:xfrm>
            <a:off x="547926" y="3311247"/>
            <a:ext cx="6600230" cy="219194"/>
          </a:xfrm>
          <a:prstGeom prst="rect">
            <a:avLst/>
          </a:prstGeom>
          <a:noFill/>
          <a:ln/>
        </p:spPr>
        <p:txBody>
          <a:bodyPr wrap="none" lIns="0" tIns="0" rIns="0" bIns="0" rtlCol="0" anchor="t"/>
          <a:lstStyle/>
          <a:p>
            <a:pPr algn="l" marL="342900" indent="-342900">
              <a:lnSpc>
                <a:spcPts val="1700"/>
              </a:lnSpc>
              <a:buSzPct val="100000"/>
              <a:buFont typeface="+mj-lt"/>
              <a:buAutoNum type="arabicPeriod" startAt="4"/>
            </a:pPr>
            <a:r>
              <a:rPr lang="en-US" sz="1050" dirty="0">
                <a:solidFill>
                  <a:srgbClr val="000066"/>
                </a:solidFill>
                <a:latin typeface="Inter" pitchFamily="34" charset="0"/>
                <a:ea typeface="Inter" pitchFamily="34" charset="-122"/>
                <a:cs typeface="Inter" pitchFamily="34" charset="-120"/>
              </a:rPr>
              <a:t>Trả về địa chỉ IP tương ứng</a:t>
            </a:r>
            <a:endParaRPr lang="en-US" sz="1050" dirty="0"/>
          </a:p>
        </p:txBody>
      </p:sp>
      <p:sp>
        <p:nvSpPr>
          <p:cNvPr id="10" name="Text 8"/>
          <p:cNvSpPr/>
          <p:nvPr/>
        </p:nvSpPr>
        <p:spPr>
          <a:xfrm>
            <a:off x="547926" y="3578304"/>
            <a:ext cx="6600230" cy="219194"/>
          </a:xfrm>
          <a:prstGeom prst="rect">
            <a:avLst/>
          </a:prstGeom>
          <a:noFill/>
          <a:ln/>
        </p:spPr>
        <p:txBody>
          <a:bodyPr wrap="none" lIns="0" tIns="0" rIns="0" bIns="0" rtlCol="0" anchor="t"/>
          <a:lstStyle/>
          <a:p>
            <a:pPr algn="l" marL="342900" indent="-342900">
              <a:lnSpc>
                <a:spcPts val="1700"/>
              </a:lnSpc>
              <a:buSzPct val="100000"/>
              <a:buFont typeface="+mj-lt"/>
              <a:buAutoNum type="arabicPeriod" startAt="5"/>
            </a:pPr>
            <a:r>
              <a:rPr lang="en-US" sz="1050" dirty="0">
                <a:solidFill>
                  <a:srgbClr val="000066"/>
                </a:solidFill>
                <a:latin typeface="Inter" pitchFamily="34" charset="0"/>
                <a:ea typeface="Inter" pitchFamily="34" charset="-122"/>
                <a:cs typeface="Inter" pitchFamily="34" charset="-120"/>
              </a:rPr>
              <a:t>Máy tính sử dụng IP để kết nối</a:t>
            </a:r>
            <a:endParaRPr lang="en-US" sz="1050" dirty="0"/>
          </a:p>
        </p:txBody>
      </p:sp>
      <p:pic>
        <p:nvPicPr>
          <p:cNvPr id="11" name="Image 0" descr="preencoded.png">    </p:cNvPr>
          <p:cNvPicPr>
            <a:picLocks noChangeAspect="1"/>
          </p:cNvPicPr>
          <p:nvPr/>
        </p:nvPicPr>
        <p:blipFill>
          <a:blip r:embed="rId1"/>
          <a:stretch>
            <a:fillRect/>
          </a:stretch>
        </p:blipFill>
        <p:spPr>
          <a:xfrm>
            <a:off x="7489865" y="1164431"/>
            <a:ext cx="6600230" cy="6600230"/>
          </a:xfrm>
          <a:prstGeom prst="rect">
            <a:avLst/>
          </a:prstGeom>
        </p:spPr>
      </p:pic>
      <p:sp>
        <p:nvSpPr>
          <p:cNvPr id="12" name="Shape 9"/>
          <p:cNvSpPr/>
          <p:nvPr/>
        </p:nvSpPr>
        <p:spPr>
          <a:xfrm>
            <a:off x="7489865" y="7918728"/>
            <a:ext cx="6600230" cy="1152049"/>
          </a:xfrm>
          <a:prstGeom prst="roundRect">
            <a:avLst>
              <a:gd name="adj" fmla="val 4995"/>
            </a:avLst>
          </a:prstGeom>
          <a:solidFill>
            <a:srgbClr val="BFD2F2"/>
          </a:solidFill>
          <a:ln/>
        </p:spPr>
      </p:sp>
      <p:pic>
        <p:nvPicPr>
          <p:cNvPr id="13" name="Image 1" descr="preencoded.png">    </p:cNvPr>
          <p:cNvPicPr>
            <a:picLocks noChangeAspect="1"/>
          </p:cNvPicPr>
          <p:nvPr/>
        </p:nvPicPr>
        <p:blipFill>
          <a:blip r:embed="rId2"/>
          <a:stretch>
            <a:fillRect/>
          </a:stretch>
        </p:blipFill>
        <p:spPr>
          <a:xfrm>
            <a:off x="7626787" y="8107561"/>
            <a:ext cx="214074" cy="171212"/>
          </a:xfrm>
          <a:prstGeom prst="rect">
            <a:avLst/>
          </a:prstGeom>
        </p:spPr>
      </p:pic>
      <p:sp>
        <p:nvSpPr>
          <p:cNvPr id="14" name="Text 10"/>
          <p:cNvSpPr/>
          <p:nvPr/>
        </p:nvSpPr>
        <p:spPr>
          <a:xfrm>
            <a:off x="7977783" y="8089821"/>
            <a:ext cx="3025735" cy="213955"/>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DNS như một cuốn danh bạ khổng lồ</a:t>
            </a:r>
            <a:endParaRPr lang="en-US" sz="1300" dirty="0"/>
          </a:p>
        </p:txBody>
      </p:sp>
      <p:sp>
        <p:nvSpPr>
          <p:cNvPr id="15" name="Text 11"/>
          <p:cNvSpPr/>
          <p:nvPr/>
        </p:nvSpPr>
        <p:spPr>
          <a:xfrm>
            <a:off x="7977783" y="8440698"/>
            <a:ext cx="5975390" cy="438388"/>
          </a:xfrm>
          <a:prstGeom prst="rect">
            <a:avLst/>
          </a:prstGeom>
          <a:noFill/>
          <a:ln/>
        </p:spPr>
        <p:txBody>
          <a:bodyPr wrap="square" lIns="0" tIns="0" rIns="0" bIns="0" rtlCol="0" anchor="t"/>
          <a:lstStyle/>
          <a:p>
            <a:pPr algn="l" indent="0" marL="0">
              <a:lnSpc>
                <a:spcPts val="1700"/>
              </a:lnSpc>
              <a:buNone/>
            </a:pPr>
            <a:r>
              <a:rPr lang="en-US" sz="1050" dirty="0">
                <a:solidFill>
                  <a:srgbClr val="000000"/>
                </a:solidFill>
                <a:latin typeface="Inter" pitchFamily="34" charset="0"/>
                <a:ea typeface="Inter" pitchFamily="34" charset="-122"/>
                <a:cs typeface="Inter" pitchFamily="34" charset="-120"/>
              </a:rPr>
              <a:t>Giống như bạn tra số điện thoại của bạn bè trong danh bạ, DNS giúp tra địa chỉ IP của các website trên Internet.</a:t>
            </a:r>
            <a:endParaRPr lang="en-US" sz="10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2143958"/>
            <a:ext cx="9554766"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Hiệu Năng Mạng - Đánh Giá Chất Lượng</a:t>
            </a:r>
            <a:endParaRPr lang="en-US" sz="3900" dirty="0"/>
          </a:p>
        </p:txBody>
      </p:sp>
      <p:sp>
        <p:nvSpPr>
          <p:cNvPr id="3" name="Text 1"/>
          <p:cNvSpPr/>
          <p:nvPr/>
        </p:nvSpPr>
        <p:spPr>
          <a:xfrm>
            <a:off x="793790" y="3160871"/>
            <a:ext cx="13042821" cy="317540"/>
          </a:xfrm>
          <a:prstGeom prst="rect">
            <a:avLst/>
          </a:prstGeom>
          <a:noFill/>
          <a:ln/>
        </p:spPr>
        <p:txBody>
          <a:bodyPr wrap="non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Hiệu năng mạng</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là hiệu suất hoạt động của hệ thống mạng, được đánh giá qua nhiều tiêu chí khác nhau tùy theo góc nhìn.</a:t>
            </a:r>
            <a:endParaRPr lang="en-US" sz="1550" dirty="0"/>
          </a:p>
        </p:txBody>
      </p:sp>
      <p:sp>
        <p:nvSpPr>
          <p:cNvPr id="4" name="Text 2"/>
          <p:cNvSpPr/>
          <p:nvPr/>
        </p:nvSpPr>
        <p:spPr>
          <a:xfrm>
            <a:off x="793790" y="3800832"/>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000066"/>
                </a:solidFill>
                <a:latin typeface="Inter Bold" pitchFamily="34" charset="0"/>
                <a:ea typeface="Inter Bold" pitchFamily="34" charset="-122"/>
                <a:cs typeface="Inter Bold" pitchFamily="34" charset="-120"/>
              </a:rPr>
              <a:t>1</a:t>
            </a:r>
            <a:endParaRPr lang="en-US" sz="5150" dirty="0"/>
          </a:p>
        </p:txBody>
      </p:sp>
      <p:sp>
        <p:nvSpPr>
          <p:cNvPr id="5" name="Text 3"/>
          <p:cNvSpPr/>
          <p:nvPr/>
        </p:nvSpPr>
        <p:spPr>
          <a:xfrm>
            <a:off x="1090613" y="4703802"/>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Thời gian đáp ứng</a:t>
            </a:r>
            <a:endParaRPr lang="en-US" sz="1950" dirty="0"/>
          </a:p>
        </p:txBody>
      </p:sp>
      <p:sp>
        <p:nvSpPr>
          <p:cNvPr id="6" name="Text 4"/>
          <p:cNvSpPr/>
          <p:nvPr/>
        </p:nvSpPr>
        <p:spPr>
          <a:xfrm>
            <a:off x="793790" y="5133023"/>
            <a:ext cx="3074670" cy="952619"/>
          </a:xfrm>
          <a:prstGeom prst="rect">
            <a:avLst/>
          </a:prstGeom>
          <a:noFill/>
          <a:ln/>
        </p:spPr>
        <p:txBody>
          <a:bodyPr wrap="square" lIns="0" tIns="0" rIns="0" bIns="0" rtlCol="0" anchor="t"/>
          <a:lstStyle/>
          <a:p>
            <a:pPr algn="ctr" indent="0" marL="0">
              <a:lnSpc>
                <a:spcPts val="2500"/>
              </a:lnSpc>
              <a:buNone/>
            </a:pPr>
            <a:r>
              <a:rPr lang="en-US" sz="1550" dirty="0">
                <a:solidFill>
                  <a:srgbClr val="000066"/>
                </a:solidFill>
                <a:latin typeface="Inter" pitchFamily="34" charset="0"/>
                <a:ea typeface="Inter" pitchFamily="34" charset="-122"/>
                <a:cs typeface="Inter" pitchFamily="34" charset="-120"/>
              </a:rPr>
              <a:t>Quan trọng nhất với người dùng - thời gian từ khi gửi yêu cầu đến khi nhận kết quả</a:t>
            </a:r>
            <a:endParaRPr lang="en-US" sz="1550" dirty="0"/>
          </a:p>
        </p:txBody>
      </p:sp>
      <p:sp>
        <p:nvSpPr>
          <p:cNvPr id="7" name="Text 5"/>
          <p:cNvSpPr/>
          <p:nvPr/>
        </p:nvSpPr>
        <p:spPr>
          <a:xfrm>
            <a:off x="4116467" y="3800832"/>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000066"/>
                </a:solidFill>
                <a:latin typeface="Inter Bold" pitchFamily="34" charset="0"/>
                <a:ea typeface="Inter Bold" pitchFamily="34" charset="-122"/>
                <a:cs typeface="Inter Bold" pitchFamily="34" charset="-120"/>
              </a:rPr>
              <a:t>2</a:t>
            </a:r>
            <a:endParaRPr lang="en-US" sz="5150" dirty="0"/>
          </a:p>
        </p:txBody>
      </p:sp>
      <p:sp>
        <p:nvSpPr>
          <p:cNvPr id="8" name="Text 6"/>
          <p:cNvSpPr/>
          <p:nvPr/>
        </p:nvSpPr>
        <p:spPr>
          <a:xfrm>
            <a:off x="4413290" y="4703802"/>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Băng thông</a:t>
            </a:r>
            <a:endParaRPr lang="en-US" sz="1950" dirty="0"/>
          </a:p>
        </p:txBody>
      </p:sp>
      <p:sp>
        <p:nvSpPr>
          <p:cNvPr id="9" name="Text 7"/>
          <p:cNvSpPr/>
          <p:nvPr/>
        </p:nvSpPr>
        <p:spPr>
          <a:xfrm>
            <a:off x="4116467" y="5133023"/>
            <a:ext cx="3074670" cy="952619"/>
          </a:xfrm>
          <a:prstGeom prst="rect">
            <a:avLst/>
          </a:prstGeom>
          <a:noFill/>
          <a:ln/>
        </p:spPr>
        <p:txBody>
          <a:bodyPr wrap="square" lIns="0" tIns="0" rIns="0" bIns="0" rtlCol="0" anchor="t"/>
          <a:lstStyle/>
          <a:p>
            <a:pPr algn="ctr" indent="0" marL="0">
              <a:lnSpc>
                <a:spcPts val="2500"/>
              </a:lnSpc>
              <a:buNone/>
            </a:pPr>
            <a:r>
              <a:rPr lang="en-US" sz="1550" dirty="0">
                <a:solidFill>
                  <a:srgbClr val="000066"/>
                </a:solidFill>
                <a:latin typeface="Inter" pitchFamily="34" charset="0"/>
                <a:ea typeface="Inter" pitchFamily="34" charset="-122"/>
                <a:cs typeface="Inter" pitchFamily="34" charset="-120"/>
              </a:rPr>
              <a:t>Lượng thông tin tối đa có thể chuyển tải trong một đơn vị thời gian (Mbps, Gbps)</a:t>
            </a:r>
            <a:endParaRPr lang="en-US" sz="1550" dirty="0"/>
          </a:p>
        </p:txBody>
      </p:sp>
      <p:sp>
        <p:nvSpPr>
          <p:cNvPr id="10" name="Text 8"/>
          <p:cNvSpPr/>
          <p:nvPr/>
        </p:nvSpPr>
        <p:spPr>
          <a:xfrm>
            <a:off x="7439144" y="3800832"/>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000066"/>
                </a:solidFill>
                <a:latin typeface="Inter Bold" pitchFamily="34" charset="0"/>
                <a:ea typeface="Inter Bold" pitchFamily="34" charset="-122"/>
                <a:cs typeface="Inter Bold" pitchFamily="34" charset="-120"/>
              </a:rPr>
              <a:t>3</a:t>
            </a:r>
            <a:endParaRPr lang="en-US" sz="5150" dirty="0"/>
          </a:p>
        </p:txBody>
      </p:sp>
      <p:sp>
        <p:nvSpPr>
          <p:cNvPr id="11" name="Text 9"/>
          <p:cNvSpPr/>
          <p:nvPr/>
        </p:nvSpPr>
        <p:spPr>
          <a:xfrm>
            <a:off x="7735967" y="4703802"/>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Thông lượng</a:t>
            </a:r>
            <a:endParaRPr lang="en-US" sz="1950" dirty="0"/>
          </a:p>
        </p:txBody>
      </p:sp>
      <p:sp>
        <p:nvSpPr>
          <p:cNvPr id="12" name="Text 10"/>
          <p:cNvSpPr/>
          <p:nvPr/>
        </p:nvSpPr>
        <p:spPr>
          <a:xfrm>
            <a:off x="7439144" y="5133023"/>
            <a:ext cx="3074670" cy="952619"/>
          </a:xfrm>
          <a:prstGeom prst="rect">
            <a:avLst/>
          </a:prstGeom>
          <a:noFill/>
          <a:ln/>
        </p:spPr>
        <p:txBody>
          <a:bodyPr wrap="square" lIns="0" tIns="0" rIns="0" bIns="0" rtlCol="0" anchor="t"/>
          <a:lstStyle/>
          <a:p>
            <a:pPr algn="ctr" indent="0" marL="0">
              <a:lnSpc>
                <a:spcPts val="2500"/>
              </a:lnSpc>
              <a:buNone/>
            </a:pPr>
            <a:r>
              <a:rPr lang="en-US" sz="1550" dirty="0">
                <a:solidFill>
                  <a:srgbClr val="000066"/>
                </a:solidFill>
                <a:latin typeface="Inter" pitchFamily="34" charset="0"/>
                <a:ea typeface="Inter" pitchFamily="34" charset="-122"/>
                <a:cs typeface="Inter" pitchFamily="34" charset="-120"/>
              </a:rPr>
              <a:t>Lượng thông tin thực tế được truyền - thường thấp hơn băng thông do nhiều yếu tố</a:t>
            </a:r>
            <a:endParaRPr lang="en-US" sz="1550" dirty="0"/>
          </a:p>
        </p:txBody>
      </p:sp>
      <p:sp>
        <p:nvSpPr>
          <p:cNvPr id="13" name="Text 11"/>
          <p:cNvSpPr/>
          <p:nvPr/>
        </p:nvSpPr>
        <p:spPr>
          <a:xfrm>
            <a:off x="10761821" y="3800832"/>
            <a:ext cx="3074789" cy="654963"/>
          </a:xfrm>
          <a:prstGeom prst="rect">
            <a:avLst/>
          </a:prstGeom>
          <a:noFill/>
          <a:ln/>
        </p:spPr>
        <p:txBody>
          <a:bodyPr wrap="none" lIns="0" tIns="0" rIns="0" bIns="0" rtlCol="0" anchor="t"/>
          <a:lstStyle/>
          <a:p>
            <a:pPr algn="ctr" indent="0" marL="0">
              <a:lnSpc>
                <a:spcPts val="5150"/>
              </a:lnSpc>
              <a:buNone/>
            </a:pPr>
            <a:r>
              <a:rPr lang="en-US" sz="5150" b="1" dirty="0">
                <a:solidFill>
                  <a:srgbClr val="000066"/>
                </a:solidFill>
                <a:latin typeface="Inter Bold" pitchFamily="34" charset="0"/>
                <a:ea typeface="Inter Bold" pitchFamily="34" charset="-122"/>
                <a:cs typeface="Inter Bold" pitchFamily="34" charset="-120"/>
              </a:rPr>
              <a:t>4</a:t>
            </a:r>
            <a:endParaRPr lang="en-US" sz="5150" dirty="0"/>
          </a:p>
        </p:txBody>
      </p:sp>
      <p:sp>
        <p:nvSpPr>
          <p:cNvPr id="14" name="Text 12"/>
          <p:cNvSpPr/>
          <p:nvPr/>
        </p:nvSpPr>
        <p:spPr>
          <a:xfrm>
            <a:off x="11058763" y="4703802"/>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Thời gian trễ</a:t>
            </a:r>
            <a:endParaRPr lang="en-US" sz="1950" dirty="0"/>
          </a:p>
        </p:txBody>
      </p:sp>
      <p:sp>
        <p:nvSpPr>
          <p:cNvPr id="15" name="Text 13"/>
          <p:cNvSpPr/>
          <p:nvPr/>
        </p:nvSpPr>
        <p:spPr>
          <a:xfrm>
            <a:off x="10761821" y="5133023"/>
            <a:ext cx="3074789" cy="635079"/>
          </a:xfrm>
          <a:prstGeom prst="rect">
            <a:avLst/>
          </a:prstGeom>
          <a:noFill/>
          <a:ln/>
        </p:spPr>
        <p:txBody>
          <a:bodyPr wrap="square" lIns="0" tIns="0" rIns="0" bIns="0" rtlCol="0" anchor="t"/>
          <a:lstStyle/>
          <a:p>
            <a:pPr algn="ctr" indent="0" marL="0">
              <a:lnSpc>
                <a:spcPts val="2500"/>
              </a:lnSpc>
              <a:buNone/>
            </a:pPr>
            <a:r>
              <a:rPr lang="en-US" sz="1550" dirty="0">
                <a:solidFill>
                  <a:srgbClr val="000066"/>
                </a:solidFill>
                <a:latin typeface="Inter" pitchFamily="34" charset="0"/>
                <a:ea typeface="Inter" pitchFamily="34" charset="-122"/>
                <a:cs typeface="Inter" pitchFamily="34" charset="-120"/>
              </a:rPr>
              <a:t>Thời gian trung bình để một gói tin di chuyển từ nguồn tới đích</a:t>
            </a:r>
            <a:endParaRPr lang="en-US" sz="15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2062043"/>
            <a:ext cx="8150423"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Phương Pháp Đánh Giá Hiệu Năng</a:t>
            </a:r>
            <a:endParaRPr lang="en-US" sz="3900" dirty="0"/>
          </a:p>
        </p:txBody>
      </p:sp>
      <p:sp>
        <p:nvSpPr>
          <p:cNvPr id="3" name="Text 1"/>
          <p:cNvSpPr/>
          <p:nvPr/>
        </p:nvSpPr>
        <p:spPr>
          <a:xfrm>
            <a:off x="793790" y="332696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Mô hình giải tích</a:t>
            </a:r>
            <a:endParaRPr lang="en-US" sz="1950" dirty="0"/>
          </a:p>
        </p:txBody>
      </p:sp>
      <p:sp>
        <p:nvSpPr>
          <p:cNvPr id="4" name="Text 2"/>
          <p:cNvSpPr/>
          <p:nvPr/>
        </p:nvSpPr>
        <p:spPr>
          <a:xfrm>
            <a:off x="793790" y="3756184"/>
            <a:ext cx="4182189"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Sử dụng lý thuyết hàng đợi và toán học để tìm mối quan hệ giữa các tiêu chuẩn hiệu năng và tham số hệ thống. Thường dùng trong giai đoạn thiết kế ban đầu.</a:t>
            </a:r>
            <a:endParaRPr lang="en-US" sz="1550" dirty="0"/>
          </a:p>
        </p:txBody>
      </p:sp>
      <p:sp>
        <p:nvSpPr>
          <p:cNvPr id="5" name="Text 3"/>
          <p:cNvSpPr/>
          <p:nvPr/>
        </p:nvSpPr>
        <p:spPr>
          <a:xfrm>
            <a:off x="793790" y="5145405"/>
            <a:ext cx="4182189"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Ưu điểm:</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Chi phí thấp, nhanh chóng</a:t>
            </a:r>
            <a:endParaRPr lang="en-US" sz="1550" dirty="0"/>
          </a:p>
        </p:txBody>
      </p:sp>
      <p:sp>
        <p:nvSpPr>
          <p:cNvPr id="6" name="Text 4"/>
          <p:cNvSpPr/>
          <p:nvPr/>
        </p:nvSpPr>
        <p:spPr>
          <a:xfrm>
            <a:off x="793790" y="5532358"/>
            <a:ext cx="4182189"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Nhược điểm:</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Cần giả định nhiều, có thể không chính xác</a:t>
            </a:r>
            <a:endParaRPr lang="en-US" sz="1550" dirty="0"/>
          </a:p>
        </p:txBody>
      </p:sp>
      <p:sp>
        <p:nvSpPr>
          <p:cNvPr id="7" name="Text 5"/>
          <p:cNvSpPr/>
          <p:nvPr/>
        </p:nvSpPr>
        <p:spPr>
          <a:xfrm>
            <a:off x="5223986" y="332696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Mô phỏng</a:t>
            </a:r>
            <a:endParaRPr lang="en-US" sz="1950" dirty="0"/>
          </a:p>
        </p:txBody>
      </p:sp>
      <p:sp>
        <p:nvSpPr>
          <p:cNvPr id="8" name="Text 6"/>
          <p:cNvSpPr/>
          <p:nvPr/>
        </p:nvSpPr>
        <p:spPr>
          <a:xfrm>
            <a:off x="5223986" y="3756184"/>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Sử dụng phần mềm để giả lập hành vi hoạt động của mạng. Cho phép thử nghiệm nhiều kịch bản mà không ảnh hưởng mạng thực.</a:t>
            </a:r>
            <a:endParaRPr lang="en-US" sz="1550" dirty="0"/>
          </a:p>
        </p:txBody>
      </p:sp>
      <p:sp>
        <p:nvSpPr>
          <p:cNvPr id="9" name="Text 7"/>
          <p:cNvSpPr/>
          <p:nvPr/>
        </p:nvSpPr>
        <p:spPr>
          <a:xfrm>
            <a:off x="5223986" y="4827865"/>
            <a:ext cx="4182308"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Ưu điểm:</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Linh hoạt, an toàn</a:t>
            </a:r>
            <a:endParaRPr lang="en-US" sz="1550" dirty="0"/>
          </a:p>
        </p:txBody>
      </p:sp>
      <p:sp>
        <p:nvSpPr>
          <p:cNvPr id="10" name="Text 8"/>
          <p:cNvSpPr/>
          <p:nvPr/>
        </p:nvSpPr>
        <p:spPr>
          <a:xfrm>
            <a:off x="5223986" y="5214818"/>
            <a:ext cx="4182308"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Nhược điểm:</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Chi phí cao, cần công cụ chuyên dụng</a:t>
            </a:r>
            <a:endParaRPr lang="en-US" sz="1550" dirty="0"/>
          </a:p>
        </p:txBody>
      </p:sp>
      <p:sp>
        <p:nvSpPr>
          <p:cNvPr id="11" name="Text 9"/>
          <p:cNvSpPr/>
          <p:nvPr/>
        </p:nvSpPr>
        <p:spPr>
          <a:xfrm>
            <a:off x="9654302" y="332696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Đo lường thực tế</a:t>
            </a:r>
            <a:endParaRPr lang="en-US" sz="1950" dirty="0"/>
          </a:p>
        </p:txBody>
      </p:sp>
      <p:sp>
        <p:nvSpPr>
          <p:cNvPr id="12" name="Text 10"/>
          <p:cNvSpPr/>
          <p:nvPr/>
        </p:nvSpPr>
        <p:spPr>
          <a:xfrm>
            <a:off x="9654302" y="3756184"/>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Xác định hiệu năng bằng cách đo các tham số trên mạng đang hoạt động. Cho kết quả chính xác nhất về tình trạng thực tế.</a:t>
            </a:r>
            <a:endParaRPr lang="en-US" sz="1550" dirty="0"/>
          </a:p>
        </p:txBody>
      </p:sp>
      <p:sp>
        <p:nvSpPr>
          <p:cNvPr id="13" name="Text 11"/>
          <p:cNvSpPr/>
          <p:nvPr/>
        </p:nvSpPr>
        <p:spPr>
          <a:xfrm>
            <a:off x="9654302" y="4827865"/>
            <a:ext cx="4182308"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Ưu điểm:</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Chính xác, phản ánh thực tế</a:t>
            </a:r>
            <a:endParaRPr lang="en-US" sz="1550" dirty="0"/>
          </a:p>
        </p:txBody>
      </p:sp>
      <p:sp>
        <p:nvSpPr>
          <p:cNvPr id="14" name="Text 12"/>
          <p:cNvSpPr/>
          <p:nvPr/>
        </p:nvSpPr>
        <p:spPr>
          <a:xfrm>
            <a:off x="9654302" y="5214818"/>
            <a:ext cx="4182308"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000066"/>
                </a:solidFill>
                <a:latin typeface="Inter" pitchFamily="34" charset="0"/>
                <a:ea typeface="Inter" pitchFamily="34" charset="-122"/>
                <a:cs typeface="Inter" pitchFamily="34" charset="-120"/>
              </a:rPr>
              <a:t>Nhược điểm:</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Cần mạng đã triển khai, có thể ảnh hưởng hoạt động</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69407"/>
            <a:ext cx="5319474"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Mạng Máy Tính Là Gì?</a:t>
            </a:r>
            <a:endParaRPr lang="en-US" sz="3900" dirty="0"/>
          </a:p>
        </p:txBody>
      </p:sp>
      <p:sp>
        <p:nvSpPr>
          <p:cNvPr id="3" name="Text 1"/>
          <p:cNvSpPr/>
          <p:nvPr/>
        </p:nvSpPr>
        <p:spPr>
          <a:xfrm>
            <a:off x="793790" y="2065734"/>
            <a:ext cx="7632025" cy="952619"/>
          </a:xfrm>
          <a:prstGeom prst="rect">
            <a:avLst/>
          </a:prstGeom>
          <a:noFill/>
          <a:ln/>
        </p:spPr>
        <p:txBody>
          <a:bodyPr wrap="square" lIns="0" tIns="0" rIns="0" bIns="0" rtlCol="0" anchor="t"/>
          <a:lstStyle/>
          <a:p>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Mạng máy tính</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là một hệ thống bao gồm các máy tính được nối kết với nhau để trao đổi thông tin. Hãy tưởng tượng nó như một mạng lưới các con đường kết nối nhiều thành phố với nhau, cho phép người và hàng hóa di chuyển tự do.</a:t>
            </a:r>
            <a:endParaRPr lang="en-US" sz="1550" dirty="0"/>
          </a:p>
        </p:txBody>
      </p:sp>
      <p:sp>
        <p:nvSpPr>
          <p:cNvPr id="4" name="Text 2"/>
          <p:cNvSpPr/>
          <p:nvPr/>
        </p:nvSpPr>
        <p:spPr>
          <a:xfrm>
            <a:off x="793790" y="3196947"/>
            <a:ext cx="7632025"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Thế giới hiện đại không thể tồn tại mà thiếu mạng máy tính. Từ việc gửi tin nhắn cho bạn bè, xem video trực tuyến, đến các giao dịch ngân hàng - tất cả đều dựa trên nền tảng này.</a:t>
            </a:r>
            <a:endParaRPr lang="en-US" sz="1550" dirty="0"/>
          </a:p>
        </p:txBody>
      </p:sp>
      <p:pic>
        <p:nvPicPr>
          <p:cNvPr id="5" name="Image 0" descr="preencoded.png">    </p:cNvPr>
          <p:cNvPicPr>
            <a:picLocks noChangeAspect="1"/>
          </p:cNvPicPr>
          <p:nvPr/>
        </p:nvPicPr>
        <p:blipFill>
          <a:blip r:embed="rId1"/>
          <a:stretch>
            <a:fillRect/>
          </a:stretch>
        </p:blipFill>
        <p:spPr>
          <a:xfrm>
            <a:off x="8917543" y="2110383"/>
            <a:ext cx="4926568" cy="492656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1038939"/>
            <a:ext cx="6739057"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Tổng Kết và Bước Tiếp Theo</a:t>
            </a:r>
            <a:endParaRPr lang="en-US" sz="3900" dirty="0"/>
          </a:p>
        </p:txBody>
      </p:sp>
      <p:sp>
        <p:nvSpPr>
          <p:cNvPr id="3" name="Text 1"/>
          <p:cNvSpPr/>
          <p:nvPr/>
        </p:nvSpPr>
        <p:spPr>
          <a:xfrm>
            <a:off x="793790" y="1738313"/>
            <a:ext cx="3707487" cy="372070"/>
          </a:xfrm>
          <a:prstGeom prst="rect">
            <a:avLst/>
          </a:prstGeom>
          <a:noFill/>
          <a:ln/>
        </p:spPr>
        <p:txBody>
          <a:bodyPr wrap="none" lIns="0" tIns="0" rIns="0" bIns="0" rtlCol="0" anchor="t"/>
          <a:lstStyle/>
          <a:p>
            <a:pPr algn="l" indent="0" marL="0">
              <a:lnSpc>
                <a:spcPts val="2900"/>
              </a:lnSpc>
              <a:buNone/>
            </a:pPr>
            <a:r>
              <a:rPr lang="en-US" sz="2300" b="1" dirty="0">
                <a:solidFill>
                  <a:srgbClr val="000066"/>
                </a:solidFill>
                <a:latin typeface="Inter Bold" pitchFamily="34" charset="0"/>
                <a:ea typeface="Inter Bold" pitchFamily="34" charset="-122"/>
                <a:cs typeface="Inter Bold" pitchFamily="34" charset="-120"/>
              </a:rPr>
              <a:t>Những gì chúng ta đã học</a:t>
            </a:r>
            <a:endParaRPr lang="en-US" sz="2300" dirty="0"/>
          </a:p>
        </p:txBody>
      </p:sp>
      <p:sp>
        <p:nvSpPr>
          <p:cNvPr id="4" name="Text 2"/>
          <p:cNvSpPr/>
          <p:nvPr/>
        </p:nvSpPr>
        <p:spPr>
          <a:xfrm>
            <a:off x="793790" y="260639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Chương 1</a:t>
            </a:r>
            <a:endParaRPr lang="en-US" sz="1950" dirty="0"/>
          </a:p>
        </p:txBody>
      </p:sp>
      <p:sp>
        <p:nvSpPr>
          <p:cNvPr id="5" name="Text 3"/>
          <p:cNvSpPr/>
          <p:nvPr/>
        </p:nvSpPr>
        <p:spPr>
          <a:xfrm>
            <a:off x="793790" y="311491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Khái niệm mạng máy tính và Internet</a:t>
            </a:r>
            <a:endParaRPr lang="en-US" sz="1550" dirty="0"/>
          </a:p>
        </p:txBody>
      </p:sp>
      <p:sp>
        <p:nvSpPr>
          <p:cNvPr id="6" name="Text 4"/>
          <p:cNvSpPr/>
          <p:nvPr/>
        </p:nvSpPr>
        <p:spPr>
          <a:xfrm>
            <a:off x="793790" y="350186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Phân loại mạng theo phạm vi</a:t>
            </a:r>
            <a:endParaRPr lang="en-US" sz="1550" dirty="0"/>
          </a:p>
        </p:txBody>
      </p:sp>
      <p:sp>
        <p:nvSpPr>
          <p:cNvPr id="7" name="Text 5"/>
          <p:cNvSpPr/>
          <p:nvPr/>
        </p:nvSpPr>
        <p:spPr>
          <a:xfrm>
            <a:off x="793790" y="388881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Các hình trạng mạng phổ biến</a:t>
            </a:r>
            <a:endParaRPr lang="en-US" sz="1550" dirty="0"/>
          </a:p>
        </p:txBody>
      </p:sp>
      <p:sp>
        <p:nvSpPr>
          <p:cNvPr id="8" name="Text 6"/>
          <p:cNvSpPr/>
          <p:nvPr/>
        </p:nvSpPr>
        <p:spPr>
          <a:xfrm>
            <a:off x="793790" y="427577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Phương thức kết nối Internet</a:t>
            </a:r>
            <a:endParaRPr lang="en-US" sz="1550" dirty="0"/>
          </a:p>
        </p:txBody>
      </p:sp>
      <p:sp>
        <p:nvSpPr>
          <p:cNvPr id="9" name="Text 7"/>
          <p:cNvSpPr/>
          <p:nvPr/>
        </p:nvSpPr>
        <p:spPr>
          <a:xfrm>
            <a:off x="7564874" y="260639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Chương 2</a:t>
            </a:r>
            <a:endParaRPr lang="en-US" sz="1950" dirty="0"/>
          </a:p>
        </p:txBody>
      </p:sp>
      <p:sp>
        <p:nvSpPr>
          <p:cNvPr id="10" name="Text 8"/>
          <p:cNvSpPr/>
          <p:nvPr/>
        </p:nvSpPr>
        <p:spPr>
          <a:xfrm>
            <a:off x="7564874" y="311491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Các phương thức chuyển mạch</a:t>
            </a:r>
            <a:endParaRPr lang="en-US" sz="1550" dirty="0"/>
          </a:p>
        </p:txBody>
      </p:sp>
      <p:sp>
        <p:nvSpPr>
          <p:cNvPr id="11" name="Text 9"/>
          <p:cNvSpPr/>
          <p:nvPr/>
        </p:nvSpPr>
        <p:spPr>
          <a:xfrm>
            <a:off x="7564874" y="350186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Mô hình OSI 7 tầng</a:t>
            </a:r>
            <a:endParaRPr lang="en-US" sz="1550" dirty="0"/>
          </a:p>
        </p:txBody>
      </p:sp>
      <p:sp>
        <p:nvSpPr>
          <p:cNvPr id="12" name="Text 10"/>
          <p:cNvSpPr/>
          <p:nvPr/>
        </p:nvSpPr>
        <p:spPr>
          <a:xfrm>
            <a:off x="7564874" y="3888819"/>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Mô hình TCP/IP thực tế</a:t>
            </a:r>
            <a:endParaRPr lang="en-US" sz="1550" dirty="0"/>
          </a:p>
        </p:txBody>
      </p:sp>
      <p:sp>
        <p:nvSpPr>
          <p:cNvPr id="13" name="Text 11"/>
          <p:cNvSpPr/>
          <p:nvPr/>
        </p:nvSpPr>
        <p:spPr>
          <a:xfrm>
            <a:off x="7564874" y="427577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Hệ thống DNS và hiệu năng mạng</a:t>
            </a:r>
            <a:endParaRPr lang="en-US" sz="1550" dirty="0"/>
          </a:p>
        </p:txBody>
      </p:sp>
      <p:sp>
        <p:nvSpPr>
          <p:cNvPr id="14" name="Text 12"/>
          <p:cNvSpPr/>
          <p:nvPr/>
        </p:nvSpPr>
        <p:spPr>
          <a:xfrm>
            <a:off x="1091446" y="518362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Lời khuyên cho bạn</a:t>
            </a:r>
            <a:endParaRPr lang="en-US" sz="1950" dirty="0"/>
          </a:p>
        </p:txBody>
      </p:sp>
      <p:sp>
        <p:nvSpPr>
          <p:cNvPr id="15" name="Text 13"/>
          <p:cNvSpPr/>
          <p:nvPr/>
        </p:nvSpPr>
        <p:spPr>
          <a:xfrm>
            <a:off x="1091446" y="5791438"/>
            <a:ext cx="12745164"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Mạng máy tính là một lĩnh vực rộng lớn và thú vị. Kiến thức nền tảng này sẽ giúp bạn hiểu sâu hơn về cách thức hoạt động của Internet và các công nghệ hiện đại. Hãy thực hành, thử nghiệm và không ngừng tìm hiểu!</a:t>
            </a:r>
            <a:endParaRPr lang="en-US" sz="1550" dirty="0"/>
          </a:p>
        </p:txBody>
      </p:sp>
      <p:sp>
        <p:nvSpPr>
          <p:cNvPr id="16" name="Shape 14"/>
          <p:cNvSpPr/>
          <p:nvPr/>
        </p:nvSpPr>
        <p:spPr>
          <a:xfrm>
            <a:off x="793790" y="4885968"/>
            <a:ext cx="22860" cy="1763792"/>
          </a:xfrm>
          <a:prstGeom prst="rect">
            <a:avLst/>
          </a:prstGeom>
          <a:solidFill>
            <a:srgbClr val="1F4E9E"/>
          </a:solidFill>
          <a:ln/>
        </p:spPr>
      </p:sp>
      <p:sp>
        <p:nvSpPr>
          <p:cNvPr id="17" name="Text 15"/>
          <p:cNvSpPr/>
          <p:nvPr/>
        </p:nvSpPr>
        <p:spPr>
          <a:xfrm>
            <a:off x="793790" y="6873002"/>
            <a:ext cx="13042821" cy="317540"/>
          </a:xfrm>
          <a:prstGeom prst="rect">
            <a:avLst/>
          </a:prstGeom>
          <a:noFill/>
          <a:ln/>
        </p:spPr>
        <p:txBody>
          <a:bodyPr wrap="none" lIns="0" tIns="0" rIns="0" bIns="0" rtlCol="0" anchor="t"/>
          <a:lstStyle/>
          <a:p>
            <a:pPr algn="ctr" indent="0" marL="0">
              <a:lnSpc>
                <a:spcPts val="2500"/>
              </a:lnSpc>
              <a:buNone/>
            </a:pP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53841"/>
            <a:ext cx="7751445"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Ba Lý Do Chính Để Kết Nối Mạng</a:t>
            </a:r>
            <a:endParaRPr lang="en-US" sz="3900" dirty="0"/>
          </a:p>
        </p:txBody>
      </p:sp>
      <p:sp>
        <p:nvSpPr>
          <p:cNvPr id="3" name="Shape 1"/>
          <p:cNvSpPr/>
          <p:nvPr/>
        </p:nvSpPr>
        <p:spPr>
          <a:xfrm>
            <a:off x="793790" y="3170753"/>
            <a:ext cx="4215289" cy="2905006"/>
          </a:xfrm>
          <a:prstGeom prst="roundRect">
            <a:avLst>
              <a:gd name="adj" fmla="val 2870"/>
            </a:avLst>
          </a:prstGeom>
          <a:solidFill>
            <a:srgbClr val="D4E1F7"/>
          </a:solidFill>
          <a:ln w="7620">
            <a:solidFill>
              <a:srgbClr val="BAC7DD"/>
            </a:solidFill>
            <a:prstDash val="solid"/>
          </a:ln>
        </p:spPr>
      </p:sp>
      <p:sp>
        <p:nvSpPr>
          <p:cNvPr id="4" name="Shape 2"/>
          <p:cNvSpPr/>
          <p:nvPr/>
        </p:nvSpPr>
        <p:spPr>
          <a:xfrm>
            <a:off x="999768" y="3376732"/>
            <a:ext cx="595313" cy="595313"/>
          </a:xfrm>
          <a:prstGeom prst="roundRect">
            <a:avLst>
              <a:gd name="adj" fmla="val 15358451"/>
            </a:avLst>
          </a:prstGeom>
          <a:solidFill>
            <a:srgbClr val="1F4E9E"/>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3540323"/>
            <a:ext cx="267891" cy="267891"/>
          </a:xfrm>
          <a:prstGeom prst="rect">
            <a:avLst/>
          </a:prstGeom>
        </p:spPr>
      </p:pic>
      <p:sp>
        <p:nvSpPr>
          <p:cNvPr id="6" name="Text 3"/>
          <p:cNvSpPr/>
          <p:nvPr/>
        </p:nvSpPr>
        <p:spPr>
          <a:xfrm>
            <a:off x="999768" y="417040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Chia sẻ phần cứng</a:t>
            </a:r>
            <a:endParaRPr lang="en-US" sz="1950" dirty="0"/>
          </a:p>
        </p:txBody>
      </p:sp>
      <p:sp>
        <p:nvSpPr>
          <p:cNvPr id="7" name="Text 4"/>
          <p:cNvSpPr/>
          <p:nvPr/>
        </p:nvSpPr>
        <p:spPr>
          <a:xfrm>
            <a:off x="999768" y="4599623"/>
            <a:ext cx="3803333"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Cho phép nhiều người dùng chung các thiết bị như máy in, máy vẽ, và tận dụng năng lực xử lý của các máy tính khác trong mạng một cách hiệu quả.</a:t>
            </a:r>
            <a:endParaRPr lang="en-US" sz="1550" dirty="0"/>
          </a:p>
        </p:txBody>
      </p:sp>
      <p:sp>
        <p:nvSpPr>
          <p:cNvPr id="8" name="Shape 5"/>
          <p:cNvSpPr/>
          <p:nvPr/>
        </p:nvSpPr>
        <p:spPr>
          <a:xfrm>
            <a:off x="5207437" y="3170753"/>
            <a:ext cx="4215408" cy="2905006"/>
          </a:xfrm>
          <a:prstGeom prst="roundRect">
            <a:avLst>
              <a:gd name="adj" fmla="val 2870"/>
            </a:avLst>
          </a:prstGeom>
          <a:solidFill>
            <a:srgbClr val="D4E1F7"/>
          </a:solidFill>
          <a:ln w="7620">
            <a:solidFill>
              <a:srgbClr val="BAC7DD"/>
            </a:solidFill>
            <a:prstDash val="solid"/>
          </a:ln>
        </p:spPr>
      </p:sp>
      <p:sp>
        <p:nvSpPr>
          <p:cNvPr id="9" name="Shape 6"/>
          <p:cNvSpPr/>
          <p:nvPr/>
        </p:nvSpPr>
        <p:spPr>
          <a:xfrm>
            <a:off x="5413415" y="3376732"/>
            <a:ext cx="595313" cy="595313"/>
          </a:xfrm>
          <a:prstGeom prst="roundRect">
            <a:avLst>
              <a:gd name="adj" fmla="val 15358451"/>
            </a:avLst>
          </a:prstGeom>
          <a:solidFill>
            <a:srgbClr val="1F4E9E"/>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7126" y="3540323"/>
            <a:ext cx="267891" cy="267891"/>
          </a:xfrm>
          <a:prstGeom prst="rect">
            <a:avLst/>
          </a:prstGeom>
        </p:spPr>
      </p:pic>
      <p:sp>
        <p:nvSpPr>
          <p:cNvPr id="11" name="Text 7"/>
          <p:cNvSpPr/>
          <p:nvPr/>
        </p:nvSpPr>
        <p:spPr>
          <a:xfrm>
            <a:off x="5413415" y="417040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Chia sẻ dữ liệu</a:t>
            </a:r>
            <a:endParaRPr lang="en-US" sz="1950" dirty="0"/>
          </a:p>
        </p:txBody>
      </p:sp>
      <p:sp>
        <p:nvSpPr>
          <p:cNvPr id="12" name="Text 8"/>
          <p:cNvSpPr/>
          <p:nvPr/>
        </p:nvSpPr>
        <p:spPr>
          <a:xfrm>
            <a:off x="5413415" y="4599623"/>
            <a:ext cx="3803452"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Dữ liệu được quản lý tập trung trên máy chủ, đảm bảo an toàn, toàn vẹn và dễ dàng truy cập từ nhiều vị trí khác nhau.</a:t>
            </a:r>
            <a:endParaRPr lang="en-US" sz="1550" dirty="0"/>
          </a:p>
        </p:txBody>
      </p:sp>
      <p:sp>
        <p:nvSpPr>
          <p:cNvPr id="13" name="Shape 9"/>
          <p:cNvSpPr/>
          <p:nvPr/>
        </p:nvSpPr>
        <p:spPr>
          <a:xfrm>
            <a:off x="9621203" y="3170753"/>
            <a:ext cx="4215289" cy="2905006"/>
          </a:xfrm>
          <a:prstGeom prst="roundRect">
            <a:avLst>
              <a:gd name="adj" fmla="val 2870"/>
            </a:avLst>
          </a:prstGeom>
          <a:solidFill>
            <a:srgbClr val="D4E1F7"/>
          </a:solidFill>
          <a:ln w="7620">
            <a:solidFill>
              <a:srgbClr val="BAC7DD"/>
            </a:solidFill>
            <a:prstDash val="solid"/>
          </a:ln>
        </p:spPr>
      </p:sp>
      <p:sp>
        <p:nvSpPr>
          <p:cNvPr id="14" name="Shape 10"/>
          <p:cNvSpPr/>
          <p:nvPr/>
        </p:nvSpPr>
        <p:spPr>
          <a:xfrm>
            <a:off x="9827181" y="3376732"/>
            <a:ext cx="595313" cy="595313"/>
          </a:xfrm>
          <a:prstGeom prst="roundRect">
            <a:avLst>
              <a:gd name="adj" fmla="val 15358451"/>
            </a:avLst>
          </a:prstGeom>
          <a:solidFill>
            <a:srgbClr val="1F4E9E"/>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892" y="3540323"/>
            <a:ext cx="267891" cy="267891"/>
          </a:xfrm>
          <a:prstGeom prst="rect">
            <a:avLst/>
          </a:prstGeom>
        </p:spPr>
      </p:pic>
      <p:sp>
        <p:nvSpPr>
          <p:cNvPr id="16" name="Text 11"/>
          <p:cNvSpPr/>
          <p:nvPr/>
        </p:nvSpPr>
        <p:spPr>
          <a:xfrm>
            <a:off x="9827181" y="417040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Trao đổi thông tin</a:t>
            </a:r>
            <a:endParaRPr lang="en-US" sz="1950" dirty="0"/>
          </a:p>
        </p:txBody>
      </p:sp>
      <p:sp>
        <p:nvSpPr>
          <p:cNvPr id="17" name="Text 12"/>
          <p:cNvSpPr/>
          <p:nvPr/>
        </p:nvSpPr>
        <p:spPr>
          <a:xfrm>
            <a:off x="9827181" y="4599623"/>
            <a:ext cx="3803333" cy="127015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Gửi email, chia sẻ file, đăng tin lên các trang web một cách dễ dàng, nhanh chóng và tiện lợi, không bị giới hạn bởi khoảng cách địa lý.</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71788"/>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Từ Mạng Đơn Lẻ Đến Internet Toàn Cầu</a:t>
            </a:r>
            <a:endParaRPr lang="en-US" sz="3900" dirty="0"/>
          </a:p>
        </p:txBody>
      </p:sp>
      <p:pic>
        <p:nvPicPr>
          <p:cNvPr id="4" name="Image 1" descr="preencoded.png">    </p:cNvPr>
          <p:cNvPicPr>
            <a:picLocks noChangeAspect="1"/>
          </p:cNvPicPr>
          <p:nvPr/>
        </p:nvPicPr>
        <p:blipFill>
          <a:blip r:embed="rId2"/>
          <a:stretch>
            <a:fillRect/>
          </a:stretch>
        </p:blipFill>
        <p:spPr>
          <a:xfrm>
            <a:off x="793790" y="2509599"/>
            <a:ext cx="992267" cy="1190744"/>
          </a:xfrm>
          <a:prstGeom prst="rect">
            <a:avLst/>
          </a:prstGeom>
        </p:spPr>
      </p:pic>
      <p:sp>
        <p:nvSpPr>
          <p:cNvPr id="5" name="Text 1"/>
          <p:cNvSpPr/>
          <p:nvPr/>
        </p:nvSpPr>
        <p:spPr>
          <a:xfrm>
            <a:off x="1984415" y="270795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Mạng cục bộ</a:t>
            </a:r>
            <a:endParaRPr lang="en-US" sz="1950" dirty="0"/>
          </a:p>
        </p:txBody>
      </p:sp>
      <p:sp>
        <p:nvSpPr>
          <p:cNvPr id="6" name="Text 2"/>
          <p:cNvSpPr/>
          <p:nvPr/>
        </p:nvSpPr>
        <p:spPr>
          <a:xfrm>
            <a:off x="1984415" y="3137178"/>
            <a:ext cx="6365796"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Các máy tính trong một tòa nhà kết nối với nhau</a:t>
            </a:r>
            <a:endParaRPr lang="en-US" sz="1550" dirty="0"/>
          </a:p>
        </p:txBody>
      </p:sp>
      <p:pic>
        <p:nvPicPr>
          <p:cNvPr id="7" name="Image 2" descr="preencoded.png">    </p:cNvPr>
          <p:cNvPicPr>
            <a:picLocks noChangeAspect="1"/>
          </p:cNvPicPr>
          <p:nvPr/>
        </p:nvPicPr>
        <p:blipFill>
          <a:blip r:embed="rId3"/>
          <a:stretch>
            <a:fillRect/>
          </a:stretch>
        </p:blipFill>
        <p:spPr>
          <a:xfrm>
            <a:off x="793790" y="3700343"/>
            <a:ext cx="992267" cy="1190744"/>
          </a:xfrm>
          <a:prstGeom prst="rect">
            <a:avLst/>
          </a:prstGeom>
        </p:spPr>
      </p:pic>
      <p:sp>
        <p:nvSpPr>
          <p:cNvPr id="8" name="Text 3"/>
          <p:cNvSpPr/>
          <p:nvPr/>
        </p:nvSpPr>
        <p:spPr>
          <a:xfrm>
            <a:off x="1984415" y="389870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Kết nối liên mạng</a:t>
            </a:r>
            <a:endParaRPr lang="en-US" sz="1950" dirty="0"/>
          </a:p>
        </p:txBody>
      </p:sp>
      <p:sp>
        <p:nvSpPr>
          <p:cNvPr id="9" name="Text 4"/>
          <p:cNvSpPr/>
          <p:nvPr/>
        </p:nvSpPr>
        <p:spPr>
          <a:xfrm>
            <a:off x="1984415" y="4327922"/>
            <a:ext cx="6365796"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Nhiều mạng nhỏ được nối với nhau tạo thành mạng lớn hơn</a:t>
            </a:r>
            <a:endParaRPr lang="en-US" sz="1550" dirty="0"/>
          </a:p>
        </p:txBody>
      </p:sp>
      <p:pic>
        <p:nvPicPr>
          <p:cNvPr id="10" name="Image 3" descr="preencoded.png">    </p:cNvPr>
          <p:cNvPicPr>
            <a:picLocks noChangeAspect="1"/>
          </p:cNvPicPr>
          <p:nvPr/>
        </p:nvPicPr>
        <p:blipFill>
          <a:blip r:embed="rId4"/>
          <a:stretch>
            <a:fillRect/>
          </a:stretch>
        </p:blipFill>
        <p:spPr>
          <a:xfrm>
            <a:off x="793790" y="4891088"/>
            <a:ext cx="992267" cy="1190744"/>
          </a:xfrm>
          <a:prstGeom prst="rect">
            <a:avLst/>
          </a:prstGeom>
        </p:spPr>
      </p:pic>
      <p:sp>
        <p:nvSpPr>
          <p:cNvPr id="11" name="Text 5"/>
          <p:cNvSpPr/>
          <p:nvPr/>
        </p:nvSpPr>
        <p:spPr>
          <a:xfrm>
            <a:off x="1984415" y="508944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Internet</a:t>
            </a:r>
            <a:endParaRPr lang="en-US" sz="1950" dirty="0"/>
          </a:p>
        </p:txBody>
      </p:sp>
      <p:sp>
        <p:nvSpPr>
          <p:cNvPr id="12" name="Text 6"/>
          <p:cNvSpPr/>
          <p:nvPr/>
        </p:nvSpPr>
        <p:spPr>
          <a:xfrm>
            <a:off x="1984415" y="5518666"/>
            <a:ext cx="6365796" cy="317540"/>
          </a:xfrm>
          <a:prstGeom prst="rect">
            <a:avLst/>
          </a:prstGeom>
          <a:noFill/>
          <a:ln/>
        </p:spPr>
        <p:txBody>
          <a:bodyPr wrap="non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Hệ thống liên mạng toàn cầu kết nối hàng tỷ thiết bị</a:t>
            </a:r>
            <a:endParaRPr lang="en-US" sz="1550" dirty="0"/>
          </a:p>
        </p:txBody>
      </p:sp>
      <p:sp>
        <p:nvSpPr>
          <p:cNvPr id="13" name="Text 7"/>
          <p:cNvSpPr/>
          <p:nvPr/>
        </p:nvSpPr>
        <p:spPr>
          <a:xfrm>
            <a:off x="793790" y="6305074"/>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Việc kết nối nhiều mạng máy tính với nhau gọi là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kết nối liên mạng (internet)</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và việc kết nối liên mạng trên phạm vi toàn cầu đã hình thành nên </a:t>
            </a:r>
            <a:pPr algn="l" indent="0" marL="0">
              <a:lnSpc>
                <a:spcPts val="2500"/>
              </a:lnSpc>
              <a:buNone/>
            </a:pPr>
            <a:r>
              <a:rPr lang="en-US" sz="1550" b="1" dirty="0">
                <a:solidFill>
                  <a:srgbClr val="000066"/>
                </a:solidFill>
                <a:latin typeface="Inter" pitchFamily="34" charset="0"/>
                <a:ea typeface="Inter" pitchFamily="34" charset="-122"/>
                <a:cs typeface="Inter" pitchFamily="34" charset="-120"/>
              </a:rPr>
              <a:t>mạng Internet</a:t>
            </a:r>
            <a:pPr algn="l" indent="0" marL="0">
              <a:lnSpc>
                <a:spcPts val="2500"/>
              </a:lnSpc>
              <a:buNone/>
            </a:pPr>
            <a:r>
              <a:rPr lang="en-US" sz="1550" dirty="0">
                <a:solidFill>
                  <a:srgbClr val="000066"/>
                </a:solidFill>
                <a:latin typeface="Inter" pitchFamily="34" charset="0"/>
                <a:ea typeface="Inter" pitchFamily="34" charset="-122"/>
                <a:cs typeface="Inter" pitchFamily="34" charset="-120"/>
              </a:rPr>
              <a:t> - một trong những phát minh vĩ đại nhất của nhân loại.</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27472"/>
            <a:ext cx="8895278"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Phân Loại Mạng Theo Phạm Vi Địa Lý</a:t>
            </a:r>
            <a:endParaRPr lang="en-US" sz="3900" dirty="0"/>
          </a:p>
        </p:txBody>
      </p:sp>
      <p:sp>
        <p:nvSpPr>
          <p:cNvPr id="3" name="Text 1"/>
          <p:cNvSpPr/>
          <p:nvPr/>
        </p:nvSpPr>
        <p:spPr>
          <a:xfrm>
            <a:off x="793790" y="174438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Mạng máy tính được phân loại dựa trên khoảng cách địa lý mà chúng phủ sóng. Mỗi loại mạng có đặc điểm, ứng dụng và công nghệ riêng phù hợp với nhu cầu sử dụng.</a:t>
            </a:r>
            <a:endParaRPr lang="en-US" sz="1550" dirty="0"/>
          </a:p>
        </p:txBody>
      </p:sp>
      <p:sp>
        <p:nvSpPr>
          <p:cNvPr id="4" name="Shape 2"/>
          <p:cNvSpPr/>
          <p:nvPr/>
        </p:nvSpPr>
        <p:spPr>
          <a:xfrm>
            <a:off x="7303770" y="2602706"/>
            <a:ext cx="22860" cy="4899422"/>
          </a:xfrm>
          <a:prstGeom prst="roundRect">
            <a:avLst>
              <a:gd name="adj" fmla="val 364651"/>
            </a:avLst>
          </a:prstGeom>
          <a:solidFill>
            <a:srgbClr val="BAC7DD"/>
          </a:solidFill>
          <a:ln/>
        </p:spPr>
      </p:sp>
      <p:sp>
        <p:nvSpPr>
          <p:cNvPr id="5" name="Shape 3"/>
          <p:cNvSpPr/>
          <p:nvPr/>
        </p:nvSpPr>
        <p:spPr>
          <a:xfrm>
            <a:off x="6519505" y="2814518"/>
            <a:ext cx="595313" cy="22860"/>
          </a:xfrm>
          <a:prstGeom prst="roundRect">
            <a:avLst>
              <a:gd name="adj" fmla="val 364651"/>
            </a:avLst>
          </a:prstGeom>
          <a:solidFill>
            <a:srgbClr val="BAC7DD"/>
          </a:solidFill>
          <a:ln/>
        </p:spPr>
      </p:sp>
      <p:sp>
        <p:nvSpPr>
          <p:cNvPr id="6" name="Shape 4"/>
          <p:cNvSpPr/>
          <p:nvPr/>
        </p:nvSpPr>
        <p:spPr>
          <a:xfrm>
            <a:off x="7091958" y="2602706"/>
            <a:ext cx="446484" cy="446484"/>
          </a:xfrm>
          <a:prstGeom prst="roundRect">
            <a:avLst>
              <a:gd name="adj" fmla="val 18670"/>
            </a:avLst>
          </a:prstGeom>
          <a:solidFill>
            <a:srgbClr val="D4E1F7"/>
          </a:solidFill>
          <a:ln w="7620">
            <a:solidFill>
              <a:srgbClr val="BAC7DD"/>
            </a:solidFill>
            <a:prstDash val="solid"/>
          </a:ln>
        </p:spPr>
      </p:sp>
      <p:sp>
        <p:nvSpPr>
          <p:cNvPr id="7" name="Text 5"/>
          <p:cNvSpPr/>
          <p:nvPr/>
        </p:nvSpPr>
        <p:spPr>
          <a:xfrm>
            <a:off x="7166372" y="2639913"/>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66"/>
                </a:solidFill>
                <a:latin typeface="Inter Bold" pitchFamily="34" charset="0"/>
                <a:ea typeface="Inter Bold" pitchFamily="34" charset="-122"/>
                <a:cs typeface="Inter Bold" pitchFamily="34" charset="-120"/>
              </a:rPr>
              <a:t>1</a:t>
            </a:r>
            <a:endParaRPr lang="en-US" sz="2300" dirty="0"/>
          </a:p>
        </p:txBody>
      </p:sp>
      <p:sp>
        <p:nvSpPr>
          <p:cNvPr id="8" name="Text 6"/>
          <p:cNvSpPr/>
          <p:nvPr/>
        </p:nvSpPr>
        <p:spPr>
          <a:xfrm>
            <a:off x="3842028" y="2670929"/>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LAN - Mạng Cục Bộ</a:t>
            </a:r>
            <a:endParaRPr lang="en-US" sz="1950" dirty="0"/>
          </a:p>
        </p:txBody>
      </p:sp>
      <p:sp>
        <p:nvSpPr>
          <p:cNvPr id="9" name="Text 7"/>
          <p:cNvSpPr/>
          <p:nvPr/>
        </p:nvSpPr>
        <p:spPr>
          <a:xfrm>
            <a:off x="793790" y="3100149"/>
            <a:ext cx="5529143" cy="635079"/>
          </a:xfrm>
          <a:prstGeom prst="rect">
            <a:avLst/>
          </a:prstGeom>
          <a:noFill/>
          <a:ln/>
        </p:spPr>
        <p:txBody>
          <a:bodyPr wrap="square" lIns="0" tIns="0" rIns="0" bIns="0" rtlCol="0" anchor="t"/>
          <a:lstStyle/>
          <a:p>
            <a:pPr algn="r" indent="0" marL="0">
              <a:lnSpc>
                <a:spcPts val="2500"/>
              </a:lnSpc>
              <a:buNone/>
            </a:pPr>
            <a:r>
              <a:rPr lang="en-US" sz="1550" dirty="0">
                <a:solidFill>
                  <a:srgbClr val="000066"/>
                </a:solidFill>
                <a:latin typeface="Inter" pitchFamily="34" charset="0"/>
                <a:ea typeface="Inter" pitchFamily="34" charset="-122"/>
                <a:cs typeface="Inter" pitchFamily="34" charset="-120"/>
              </a:rPr>
              <a:t>Phạm vi dưới 1 km, kết nối các máy tính trong văn phòng hoặc trường học</a:t>
            </a:r>
            <a:endParaRPr lang="en-US" sz="1550" dirty="0"/>
          </a:p>
        </p:txBody>
      </p:sp>
      <p:sp>
        <p:nvSpPr>
          <p:cNvPr id="10" name="Shape 8"/>
          <p:cNvSpPr/>
          <p:nvPr/>
        </p:nvSpPr>
        <p:spPr>
          <a:xfrm>
            <a:off x="7515582" y="4005143"/>
            <a:ext cx="595313" cy="22860"/>
          </a:xfrm>
          <a:prstGeom prst="roundRect">
            <a:avLst>
              <a:gd name="adj" fmla="val 364651"/>
            </a:avLst>
          </a:prstGeom>
          <a:solidFill>
            <a:srgbClr val="BAC7DD"/>
          </a:solidFill>
          <a:ln/>
        </p:spPr>
      </p:sp>
      <p:sp>
        <p:nvSpPr>
          <p:cNvPr id="11" name="Shape 9"/>
          <p:cNvSpPr/>
          <p:nvPr/>
        </p:nvSpPr>
        <p:spPr>
          <a:xfrm>
            <a:off x="7091958" y="3793331"/>
            <a:ext cx="446484" cy="446484"/>
          </a:xfrm>
          <a:prstGeom prst="roundRect">
            <a:avLst>
              <a:gd name="adj" fmla="val 18670"/>
            </a:avLst>
          </a:prstGeom>
          <a:solidFill>
            <a:srgbClr val="D4E1F7"/>
          </a:solidFill>
          <a:ln w="7620">
            <a:solidFill>
              <a:srgbClr val="BAC7DD"/>
            </a:solidFill>
            <a:prstDash val="solid"/>
          </a:ln>
        </p:spPr>
      </p:sp>
      <p:sp>
        <p:nvSpPr>
          <p:cNvPr id="12" name="Text 10"/>
          <p:cNvSpPr/>
          <p:nvPr/>
        </p:nvSpPr>
        <p:spPr>
          <a:xfrm>
            <a:off x="7166372" y="3830538"/>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66"/>
                </a:solidFill>
                <a:latin typeface="Inter Bold" pitchFamily="34" charset="0"/>
                <a:ea typeface="Inter Bold" pitchFamily="34" charset="-122"/>
                <a:cs typeface="Inter Bold" pitchFamily="34" charset="-120"/>
              </a:rPr>
              <a:t>2</a:t>
            </a:r>
            <a:endParaRPr lang="en-US" sz="2300" dirty="0"/>
          </a:p>
        </p:txBody>
      </p:sp>
      <p:sp>
        <p:nvSpPr>
          <p:cNvPr id="13" name="Text 11"/>
          <p:cNvSpPr/>
          <p:nvPr/>
        </p:nvSpPr>
        <p:spPr>
          <a:xfrm>
            <a:off x="8307467" y="3861554"/>
            <a:ext cx="3022402"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Campus - Mạng Khu Vực</a:t>
            </a:r>
            <a:endParaRPr lang="en-US" sz="1950" dirty="0"/>
          </a:p>
        </p:txBody>
      </p:sp>
      <p:sp>
        <p:nvSpPr>
          <p:cNvPr id="14" name="Text 12"/>
          <p:cNvSpPr/>
          <p:nvPr/>
        </p:nvSpPr>
        <p:spPr>
          <a:xfrm>
            <a:off x="8307467" y="4290774"/>
            <a:ext cx="5529143"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Kết nối nhiều tòa nhà trong một khuôn viên cơ quan hoặc doanh nghiệp</a:t>
            </a:r>
            <a:endParaRPr lang="en-US" sz="1550" dirty="0"/>
          </a:p>
        </p:txBody>
      </p:sp>
      <p:sp>
        <p:nvSpPr>
          <p:cNvPr id="15" name="Shape 13"/>
          <p:cNvSpPr/>
          <p:nvPr/>
        </p:nvSpPr>
        <p:spPr>
          <a:xfrm>
            <a:off x="6519505" y="5031462"/>
            <a:ext cx="595313" cy="22860"/>
          </a:xfrm>
          <a:prstGeom prst="roundRect">
            <a:avLst>
              <a:gd name="adj" fmla="val 364651"/>
            </a:avLst>
          </a:prstGeom>
          <a:solidFill>
            <a:srgbClr val="BAC7DD"/>
          </a:solidFill>
          <a:ln/>
        </p:spPr>
      </p:sp>
      <p:sp>
        <p:nvSpPr>
          <p:cNvPr id="16" name="Shape 14"/>
          <p:cNvSpPr/>
          <p:nvPr/>
        </p:nvSpPr>
        <p:spPr>
          <a:xfrm>
            <a:off x="7091958" y="4819650"/>
            <a:ext cx="446484" cy="446484"/>
          </a:xfrm>
          <a:prstGeom prst="roundRect">
            <a:avLst>
              <a:gd name="adj" fmla="val 18670"/>
            </a:avLst>
          </a:prstGeom>
          <a:solidFill>
            <a:srgbClr val="D4E1F7"/>
          </a:solidFill>
          <a:ln w="7620">
            <a:solidFill>
              <a:srgbClr val="BAC7DD"/>
            </a:solidFill>
            <a:prstDash val="solid"/>
          </a:ln>
        </p:spPr>
      </p:sp>
      <p:sp>
        <p:nvSpPr>
          <p:cNvPr id="17" name="Text 15"/>
          <p:cNvSpPr/>
          <p:nvPr/>
        </p:nvSpPr>
        <p:spPr>
          <a:xfrm>
            <a:off x="7166372" y="4856857"/>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66"/>
                </a:solidFill>
                <a:latin typeface="Inter Bold" pitchFamily="34" charset="0"/>
                <a:ea typeface="Inter Bold" pitchFamily="34" charset="-122"/>
                <a:cs typeface="Inter Bold" pitchFamily="34" charset="-120"/>
              </a:rPr>
              <a:t>3</a:t>
            </a:r>
            <a:endParaRPr lang="en-US" sz="2300" dirty="0"/>
          </a:p>
        </p:txBody>
      </p:sp>
      <p:sp>
        <p:nvSpPr>
          <p:cNvPr id="18" name="Text 16"/>
          <p:cNvSpPr/>
          <p:nvPr/>
        </p:nvSpPr>
        <p:spPr>
          <a:xfrm>
            <a:off x="3440668" y="4887873"/>
            <a:ext cx="2882265" cy="310158"/>
          </a:xfrm>
          <a:prstGeom prst="rect">
            <a:avLst/>
          </a:prstGeom>
          <a:noFill/>
          <a:ln/>
        </p:spPr>
        <p:txBody>
          <a:bodyPr wrap="none" lIns="0" tIns="0" rIns="0" bIns="0" rtlCol="0" anchor="t"/>
          <a:lstStyle/>
          <a:p>
            <a:pPr algn="r"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MAN - Mạng Thành Phố</a:t>
            </a:r>
            <a:endParaRPr lang="en-US" sz="1950" dirty="0"/>
          </a:p>
        </p:txBody>
      </p:sp>
      <p:sp>
        <p:nvSpPr>
          <p:cNvPr id="19" name="Text 17"/>
          <p:cNvSpPr/>
          <p:nvPr/>
        </p:nvSpPr>
        <p:spPr>
          <a:xfrm>
            <a:off x="793790" y="5317093"/>
            <a:ext cx="5529143" cy="635079"/>
          </a:xfrm>
          <a:prstGeom prst="rect">
            <a:avLst/>
          </a:prstGeom>
          <a:noFill/>
          <a:ln/>
        </p:spPr>
        <p:txBody>
          <a:bodyPr wrap="square" lIns="0" tIns="0" rIns="0" bIns="0" rtlCol="0" anchor="t"/>
          <a:lstStyle/>
          <a:p>
            <a:pPr algn="r" indent="0" marL="0">
              <a:lnSpc>
                <a:spcPts val="2500"/>
              </a:lnSpc>
              <a:buNone/>
            </a:pPr>
            <a:r>
              <a:rPr lang="en-US" sz="1550" dirty="0">
                <a:solidFill>
                  <a:srgbClr val="000066"/>
                </a:solidFill>
                <a:latin typeface="Inter" pitchFamily="34" charset="0"/>
                <a:ea typeface="Inter" pitchFamily="34" charset="-122"/>
                <a:cs typeface="Inter" pitchFamily="34" charset="-120"/>
              </a:rPr>
              <a:t>Trải rộng trong phạm vi một thành phố, kết nối các mạng LAN</a:t>
            </a:r>
            <a:endParaRPr lang="en-US" sz="1550" dirty="0"/>
          </a:p>
        </p:txBody>
      </p:sp>
      <p:sp>
        <p:nvSpPr>
          <p:cNvPr id="20" name="Shape 18"/>
          <p:cNvSpPr/>
          <p:nvPr/>
        </p:nvSpPr>
        <p:spPr>
          <a:xfrm>
            <a:off x="7515582" y="6057900"/>
            <a:ext cx="595313" cy="22860"/>
          </a:xfrm>
          <a:prstGeom prst="roundRect">
            <a:avLst>
              <a:gd name="adj" fmla="val 364651"/>
            </a:avLst>
          </a:prstGeom>
          <a:solidFill>
            <a:srgbClr val="BAC7DD"/>
          </a:solidFill>
          <a:ln/>
        </p:spPr>
      </p:sp>
      <p:sp>
        <p:nvSpPr>
          <p:cNvPr id="21" name="Shape 19"/>
          <p:cNvSpPr/>
          <p:nvPr/>
        </p:nvSpPr>
        <p:spPr>
          <a:xfrm>
            <a:off x="7091958" y="5846088"/>
            <a:ext cx="446484" cy="446484"/>
          </a:xfrm>
          <a:prstGeom prst="roundRect">
            <a:avLst>
              <a:gd name="adj" fmla="val 18670"/>
            </a:avLst>
          </a:prstGeom>
          <a:solidFill>
            <a:srgbClr val="D4E1F7"/>
          </a:solidFill>
          <a:ln w="7620">
            <a:solidFill>
              <a:srgbClr val="BAC7DD"/>
            </a:solidFill>
            <a:prstDash val="solid"/>
          </a:ln>
        </p:spPr>
      </p:sp>
      <p:sp>
        <p:nvSpPr>
          <p:cNvPr id="22" name="Text 20"/>
          <p:cNvSpPr/>
          <p:nvPr/>
        </p:nvSpPr>
        <p:spPr>
          <a:xfrm>
            <a:off x="7166372" y="5883295"/>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66"/>
                </a:solidFill>
                <a:latin typeface="Inter Bold" pitchFamily="34" charset="0"/>
                <a:ea typeface="Inter Bold" pitchFamily="34" charset="-122"/>
                <a:cs typeface="Inter Bold" pitchFamily="34" charset="-120"/>
              </a:rPr>
              <a:t>4</a:t>
            </a:r>
            <a:endParaRPr lang="en-US" sz="2300" dirty="0"/>
          </a:p>
        </p:txBody>
      </p:sp>
      <p:sp>
        <p:nvSpPr>
          <p:cNvPr id="23" name="Text 21"/>
          <p:cNvSpPr/>
          <p:nvPr/>
        </p:nvSpPr>
        <p:spPr>
          <a:xfrm>
            <a:off x="8307467" y="5914311"/>
            <a:ext cx="2822377"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WAN - Mạng Diện Rộng</a:t>
            </a:r>
            <a:endParaRPr lang="en-US" sz="1950" dirty="0"/>
          </a:p>
        </p:txBody>
      </p:sp>
      <p:sp>
        <p:nvSpPr>
          <p:cNvPr id="24" name="Text 22"/>
          <p:cNvSpPr/>
          <p:nvPr/>
        </p:nvSpPr>
        <p:spPr>
          <a:xfrm>
            <a:off x="8307467" y="6343531"/>
            <a:ext cx="5529143" cy="635079"/>
          </a:xfrm>
          <a:prstGeom prst="rect">
            <a:avLst/>
          </a:prstGeom>
          <a:noFill/>
          <a:ln/>
        </p:spPr>
        <p:txBody>
          <a:bodyPr wrap="square" lIns="0" tIns="0" rIns="0" bIns="0" rtlCol="0" anchor="t"/>
          <a:lstStyle/>
          <a:p>
            <a:pPr algn="l" indent="0" marL="0">
              <a:lnSpc>
                <a:spcPts val="2500"/>
              </a:lnSpc>
              <a:buNone/>
            </a:pPr>
            <a:r>
              <a:rPr lang="en-US" sz="1550" dirty="0">
                <a:solidFill>
                  <a:srgbClr val="000066"/>
                </a:solidFill>
                <a:latin typeface="Inter" pitchFamily="34" charset="0"/>
                <a:ea typeface="Inter" pitchFamily="34" charset="-122"/>
                <a:cs typeface="Inter" pitchFamily="34" charset="-120"/>
              </a:rPr>
              <a:t>Phạm vi lớn hơn 1 km, có thể trải dài xuyên quốc gia hoặc toàn cầu</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8070" y="514350"/>
            <a:ext cx="5837515" cy="584359"/>
          </a:xfrm>
          <a:prstGeom prst="rect">
            <a:avLst/>
          </a:prstGeom>
          <a:noFill/>
          <a:ln/>
        </p:spPr>
        <p:txBody>
          <a:bodyPr wrap="none" lIns="0" tIns="0" rIns="0" bIns="0" rtlCol="0" anchor="t"/>
          <a:lstStyle/>
          <a:p>
            <a:pPr algn="l" indent="0" marL="0">
              <a:lnSpc>
                <a:spcPts val="4600"/>
              </a:lnSpc>
              <a:buNone/>
            </a:pPr>
            <a:r>
              <a:rPr lang="en-US" sz="3650" b="1" dirty="0">
                <a:solidFill>
                  <a:srgbClr val="000066"/>
                </a:solidFill>
                <a:latin typeface="Inter Bold" pitchFamily="34" charset="0"/>
                <a:ea typeface="Inter Bold" pitchFamily="34" charset="-122"/>
                <a:cs typeface="Inter Bold" pitchFamily="34" charset="-120"/>
              </a:rPr>
              <a:t>Mạng LAN - Mạng Cục Bộ</a:t>
            </a:r>
            <a:endParaRPr lang="en-US" sz="3650" dirty="0"/>
          </a:p>
        </p:txBody>
      </p:sp>
      <p:pic>
        <p:nvPicPr>
          <p:cNvPr id="3" name="Image 0" descr="preencoded.png">    </p:cNvPr>
          <p:cNvPicPr>
            <a:picLocks noChangeAspect="1"/>
          </p:cNvPicPr>
          <p:nvPr/>
        </p:nvPicPr>
        <p:blipFill>
          <a:blip r:embed="rId1"/>
          <a:stretch>
            <a:fillRect/>
          </a:stretch>
        </p:blipFill>
        <p:spPr>
          <a:xfrm>
            <a:off x="748070" y="1589603"/>
            <a:ext cx="6339007" cy="6339007"/>
          </a:xfrm>
          <a:prstGeom prst="rect">
            <a:avLst/>
          </a:prstGeom>
        </p:spPr>
      </p:pic>
      <p:sp>
        <p:nvSpPr>
          <p:cNvPr id="4" name="Text 1"/>
          <p:cNvSpPr/>
          <p:nvPr/>
        </p:nvSpPr>
        <p:spPr>
          <a:xfrm>
            <a:off x="7550944" y="1566148"/>
            <a:ext cx="2805589" cy="350639"/>
          </a:xfrm>
          <a:prstGeom prst="rect">
            <a:avLst/>
          </a:prstGeom>
          <a:noFill/>
          <a:ln/>
        </p:spPr>
        <p:txBody>
          <a:bodyPr wrap="none" lIns="0" tIns="0" rIns="0" bIns="0" rtlCol="0" anchor="t"/>
          <a:lstStyle/>
          <a:p>
            <a:pPr algn="l" indent="0" marL="0">
              <a:lnSpc>
                <a:spcPts val="2750"/>
              </a:lnSpc>
              <a:buNone/>
            </a:pPr>
            <a:r>
              <a:rPr lang="en-US" sz="2200" b="1" dirty="0">
                <a:solidFill>
                  <a:srgbClr val="000066"/>
                </a:solidFill>
                <a:latin typeface="Inter Bold" pitchFamily="34" charset="0"/>
                <a:ea typeface="Inter Bold" pitchFamily="34" charset="-122"/>
                <a:cs typeface="Inter Bold" pitchFamily="34" charset="-120"/>
              </a:rPr>
              <a:t>Đặc điểm nổi bật</a:t>
            </a:r>
            <a:endParaRPr lang="en-US" sz="2200" dirty="0"/>
          </a:p>
        </p:txBody>
      </p:sp>
      <p:sp>
        <p:nvSpPr>
          <p:cNvPr id="5" name="Text 2"/>
          <p:cNvSpPr/>
          <p:nvPr/>
        </p:nvSpPr>
        <p:spPr>
          <a:xfrm>
            <a:off x="7550944" y="2103715"/>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66"/>
                </a:solidFill>
                <a:latin typeface="Inter" pitchFamily="34" charset="0"/>
                <a:ea typeface="Inter" pitchFamily="34" charset="-122"/>
                <a:cs typeface="Inter" pitchFamily="34" charset="-120"/>
              </a:rPr>
              <a:t>Phạm vi hẹp:</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Thường dưới 1 km, trong một tòa nhà hoặc khuôn viên</a:t>
            </a:r>
            <a:endParaRPr lang="en-US" sz="1450" dirty="0"/>
          </a:p>
        </p:txBody>
      </p:sp>
      <p:sp>
        <p:nvSpPr>
          <p:cNvPr id="6" name="Text 3"/>
          <p:cNvSpPr/>
          <p:nvPr/>
        </p:nvSpPr>
        <p:spPr>
          <a:xfrm>
            <a:off x="7550944" y="2468285"/>
            <a:ext cx="6339007" cy="598408"/>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000066"/>
                </a:solidFill>
                <a:latin typeface="Inter" pitchFamily="34" charset="0"/>
                <a:ea typeface="Inter" pitchFamily="34" charset="-122"/>
                <a:cs typeface="Inter" pitchFamily="34" charset="-120"/>
              </a:rPr>
              <a:t>Băng thông lớn:</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Tốc độ truyền dữ liệu cao (thường từ 100 Mbps đến 10 Gbps)</a:t>
            </a:r>
            <a:endParaRPr lang="en-US" sz="1450" dirty="0"/>
          </a:p>
        </p:txBody>
      </p:sp>
      <p:sp>
        <p:nvSpPr>
          <p:cNvPr id="7" name="Text 4"/>
          <p:cNvSpPr/>
          <p:nvPr/>
        </p:nvSpPr>
        <p:spPr>
          <a:xfrm>
            <a:off x="7550944" y="3132058"/>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66"/>
                </a:solidFill>
                <a:latin typeface="Inter" pitchFamily="34" charset="0"/>
                <a:ea typeface="Inter" pitchFamily="34" charset="-122"/>
                <a:cs typeface="Inter" pitchFamily="34" charset="-120"/>
              </a:rPr>
              <a:t>Kết nối liên tục:</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Hoạt động 24/7 không bị gián đoạn</a:t>
            </a:r>
            <a:endParaRPr lang="en-US" sz="1450" dirty="0"/>
          </a:p>
        </p:txBody>
      </p:sp>
      <p:sp>
        <p:nvSpPr>
          <p:cNvPr id="8" name="Text 5"/>
          <p:cNvSpPr/>
          <p:nvPr/>
        </p:nvSpPr>
        <p:spPr>
          <a:xfrm>
            <a:off x="7550944" y="3496627"/>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66"/>
                </a:solidFill>
                <a:latin typeface="Inter" pitchFamily="34" charset="0"/>
                <a:ea typeface="Inter" pitchFamily="34" charset="-122"/>
                <a:cs typeface="Inter" pitchFamily="34" charset="-120"/>
              </a:rPr>
              <a:t>Quản lý tự chủ:</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Chủ sở hữu tự quyết định về cấu hình và bảo mật</a:t>
            </a:r>
            <a:endParaRPr lang="en-US" sz="1450" dirty="0"/>
          </a:p>
        </p:txBody>
      </p:sp>
      <p:sp>
        <p:nvSpPr>
          <p:cNvPr id="9" name="Text 6"/>
          <p:cNvSpPr/>
          <p:nvPr/>
        </p:nvSpPr>
        <p:spPr>
          <a:xfrm>
            <a:off x="7550944" y="3964067"/>
            <a:ext cx="6339007" cy="299204"/>
          </a:xfrm>
          <a:prstGeom prst="rect">
            <a:avLst/>
          </a:prstGeom>
          <a:noFill/>
          <a:ln/>
        </p:spPr>
        <p:txBody>
          <a:bodyPr wrap="none" lIns="0" tIns="0" rIns="0" bIns="0" rtlCol="0" anchor="t"/>
          <a:lstStyle/>
          <a:p>
            <a:pPr algn="l" indent="0" marL="0">
              <a:lnSpc>
                <a:spcPts val="2350"/>
              </a:lnSpc>
              <a:buNone/>
            </a:pPr>
            <a:r>
              <a:rPr lang="en-US" sz="1450" dirty="0">
                <a:solidFill>
                  <a:srgbClr val="000066"/>
                </a:solidFill>
                <a:highlight>
                  <a:srgbClr val="F38120"/>
                </a:highlight>
                <a:latin typeface="Inter" pitchFamily="34" charset="0"/>
                <a:ea typeface="Inter" pitchFamily="34" charset="-122"/>
                <a:cs typeface="Inter" pitchFamily="34" charset="-120"/>
              </a:rPr>
              <a:t>Ví dụ:</a:t>
            </a:r>
            <a:pPr algn="l" indent="0" marL="0">
              <a:lnSpc>
                <a:spcPts val="2350"/>
              </a:lnSpc>
              <a:buNone/>
            </a:pPr>
            <a:r>
              <a:rPr lang="en-US" sz="1450" dirty="0">
                <a:solidFill>
                  <a:srgbClr val="000066"/>
                </a:solidFill>
                <a:latin typeface="Inter" pitchFamily="34" charset="0"/>
                <a:ea typeface="Inter" pitchFamily="34" charset="-122"/>
                <a:cs typeface="Inter" pitchFamily="34" charset="-120"/>
              </a:rPr>
              <a:t> Mạng trong trường học, văn phòng công ty, quán cà phê</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431256"/>
            <a:ext cx="8098750" cy="620078"/>
          </a:xfrm>
          <a:prstGeom prst="rect">
            <a:avLst/>
          </a:prstGeom>
          <a:noFill/>
          <a:ln/>
        </p:spPr>
        <p:txBody>
          <a:bodyPr wrap="none" lIns="0" tIns="0" rIns="0" bIns="0" rtlCol="0" anchor="t"/>
          <a:lstStyle/>
          <a:p>
            <a:pPr algn="l" indent="0" marL="0">
              <a:lnSpc>
                <a:spcPts val="4850"/>
              </a:lnSpc>
              <a:buNone/>
            </a:pPr>
            <a:r>
              <a:rPr lang="en-US" sz="3900" b="1" dirty="0">
                <a:solidFill>
                  <a:srgbClr val="000066"/>
                </a:solidFill>
                <a:latin typeface="Inter Bold" pitchFamily="34" charset="0"/>
                <a:ea typeface="Inter Bold" pitchFamily="34" charset="-122"/>
                <a:cs typeface="Inter Bold" pitchFamily="34" charset="-120"/>
              </a:rPr>
              <a:t>MAN và WAN - Mạng Quy Mô Lớn</a:t>
            </a:r>
            <a:endParaRPr lang="en-US" sz="3900" dirty="0"/>
          </a:p>
        </p:txBody>
      </p:sp>
      <p:sp>
        <p:nvSpPr>
          <p:cNvPr id="3" name="Shape 1"/>
          <p:cNvSpPr/>
          <p:nvPr/>
        </p:nvSpPr>
        <p:spPr>
          <a:xfrm>
            <a:off x="793790" y="3448169"/>
            <a:ext cx="6422231" cy="2350056"/>
          </a:xfrm>
          <a:prstGeom prst="roundRect">
            <a:avLst>
              <a:gd name="adj" fmla="val 4669"/>
            </a:avLst>
          </a:prstGeom>
          <a:solidFill>
            <a:srgbClr val="FFFFFF"/>
          </a:solidFill>
          <a:ln w="22860">
            <a:solidFill>
              <a:srgbClr val="1F4E9E"/>
            </a:solidFill>
            <a:prstDash val="solid"/>
          </a:ln>
        </p:spPr>
      </p:sp>
      <p:sp>
        <p:nvSpPr>
          <p:cNvPr id="4" name="Shape 2"/>
          <p:cNvSpPr/>
          <p:nvPr/>
        </p:nvSpPr>
        <p:spPr>
          <a:xfrm>
            <a:off x="770930" y="3448169"/>
            <a:ext cx="91440" cy="2350056"/>
          </a:xfrm>
          <a:prstGeom prst="roundRect">
            <a:avLst>
              <a:gd name="adj" fmla="val 91163"/>
            </a:avLst>
          </a:prstGeom>
          <a:solidFill>
            <a:srgbClr val="1F4E9E"/>
          </a:solidFill>
          <a:ln/>
        </p:spPr>
      </p:sp>
      <p:sp>
        <p:nvSpPr>
          <p:cNvPr id="5" name="Text 3"/>
          <p:cNvSpPr/>
          <p:nvPr/>
        </p:nvSpPr>
        <p:spPr>
          <a:xfrm>
            <a:off x="1083588" y="3669387"/>
            <a:ext cx="4121229"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MAN - Metropolitan Area Network</a:t>
            </a:r>
            <a:endParaRPr lang="en-US" sz="1950" dirty="0"/>
          </a:p>
        </p:txBody>
      </p:sp>
      <p:sp>
        <p:nvSpPr>
          <p:cNvPr id="6" name="Text 4"/>
          <p:cNvSpPr/>
          <p:nvPr/>
        </p:nvSpPr>
        <p:spPr>
          <a:xfrm>
            <a:off x="1083588" y="4098608"/>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Kết nối hai hay nhiều mạng LAN trong phạm vi thành phố</a:t>
            </a:r>
            <a:endParaRPr lang="en-US" sz="1550" dirty="0"/>
          </a:p>
        </p:txBody>
      </p:sp>
      <p:sp>
        <p:nvSpPr>
          <p:cNvPr id="7" name="Text 5"/>
          <p:cNvSpPr/>
          <p:nvPr/>
        </p:nvSpPr>
        <p:spPr>
          <a:xfrm>
            <a:off x="1083588" y="4485561"/>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Sử dụng kênh truyền riêng, tính bảo mật cao</a:t>
            </a:r>
            <a:endParaRPr lang="en-US" sz="1550" dirty="0"/>
          </a:p>
        </p:txBody>
      </p:sp>
      <p:sp>
        <p:nvSpPr>
          <p:cNvPr id="8" name="Text 6"/>
          <p:cNvSpPr/>
          <p:nvPr/>
        </p:nvSpPr>
        <p:spPr>
          <a:xfrm>
            <a:off x="1083588" y="4872514"/>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Thường do công ty viễn thông cung cấp hạ tầng</a:t>
            </a:r>
            <a:endParaRPr lang="en-US" sz="1550" dirty="0"/>
          </a:p>
        </p:txBody>
      </p:sp>
      <p:sp>
        <p:nvSpPr>
          <p:cNvPr id="9" name="Text 7"/>
          <p:cNvSpPr/>
          <p:nvPr/>
        </p:nvSpPr>
        <p:spPr>
          <a:xfrm>
            <a:off x="1083588" y="5259467"/>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Ứng dụng: Kết nối các chi nhánh trong thành phố</a:t>
            </a:r>
            <a:endParaRPr lang="en-US" sz="1550" dirty="0"/>
          </a:p>
        </p:txBody>
      </p:sp>
      <p:sp>
        <p:nvSpPr>
          <p:cNvPr id="10" name="Shape 8"/>
          <p:cNvSpPr/>
          <p:nvPr/>
        </p:nvSpPr>
        <p:spPr>
          <a:xfrm>
            <a:off x="7414379" y="3448169"/>
            <a:ext cx="6422231" cy="2350056"/>
          </a:xfrm>
          <a:prstGeom prst="roundRect">
            <a:avLst>
              <a:gd name="adj" fmla="val 4669"/>
            </a:avLst>
          </a:prstGeom>
          <a:solidFill>
            <a:srgbClr val="FFFFFF"/>
          </a:solidFill>
          <a:ln w="22860">
            <a:solidFill>
              <a:srgbClr val="F38120"/>
            </a:solidFill>
            <a:prstDash val="solid"/>
          </a:ln>
        </p:spPr>
      </p:sp>
      <p:sp>
        <p:nvSpPr>
          <p:cNvPr id="11" name="Shape 9"/>
          <p:cNvSpPr/>
          <p:nvPr/>
        </p:nvSpPr>
        <p:spPr>
          <a:xfrm>
            <a:off x="7391519" y="3448169"/>
            <a:ext cx="91440" cy="2350056"/>
          </a:xfrm>
          <a:prstGeom prst="roundRect">
            <a:avLst>
              <a:gd name="adj" fmla="val 91163"/>
            </a:avLst>
          </a:prstGeom>
          <a:solidFill>
            <a:srgbClr val="F38120"/>
          </a:solidFill>
          <a:ln/>
        </p:spPr>
      </p:sp>
      <p:sp>
        <p:nvSpPr>
          <p:cNvPr id="12" name="Text 10"/>
          <p:cNvSpPr/>
          <p:nvPr/>
        </p:nvSpPr>
        <p:spPr>
          <a:xfrm>
            <a:off x="7704177" y="3669387"/>
            <a:ext cx="3208377" cy="310158"/>
          </a:xfrm>
          <a:prstGeom prst="rect">
            <a:avLst/>
          </a:prstGeom>
          <a:noFill/>
          <a:ln/>
        </p:spPr>
        <p:txBody>
          <a:bodyPr wrap="none" lIns="0" tIns="0" rIns="0" bIns="0" rtlCol="0" anchor="t"/>
          <a:lstStyle/>
          <a:p>
            <a:pPr algn="l" indent="0" marL="0">
              <a:lnSpc>
                <a:spcPts val="2400"/>
              </a:lnSpc>
              <a:buNone/>
            </a:pPr>
            <a:r>
              <a:rPr lang="en-US" sz="1950" b="1" dirty="0">
                <a:solidFill>
                  <a:srgbClr val="000066"/>
                </a:solidFill>
                <a:latin typeface="Inter Bold" pitchFamily="34" charset="0"/>
                <a:ea typeface="Inter Bold" pitchFamily="34" charset="-122"/>
                <a:cs typeface="Inter Bold" pitchFamily="34" charset="-120"/>
              </a:rPr>
              <a:t>WAN - Wide Area Network</a:t>
            </a:r>
            <a:endParaRPr lang="en-US" sz="1950" dirty="0"/>
          </a:p>
        </p:txBody>
      </p:sp>
      <p:sp>
        <p:nvSpPr>
          <p:cNvPr id="13" name="Text 11"/>
          <p:cNvSpPr/>
          <p:nvPr/>
        </p:nvSpPr>
        <p:spPr>
          <a:xfrm>
            <a:off x="7704177" y="4098608"/>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Phạm vi lớn hơn 1 km, có thể xuyên quốc gia</a:t>
            </a:r>
            <a:endParaRPr lang="en-US" sz="1550" dirty="0"/>
          </a:p>
        </p:txBody>
      </p:sp>
      <p:sp>
        <p:nvSpPr>
          <p:cNvPr id="14" name="Text 12"/>
          <p:cNvSpPr/>
          <p:nvPr/>
        </p:nvSpPr>
        <p:spPr>
          <a:xfrm>
            <a:off x="7704177" y="4485561"/>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Lắp đặt trên nền tảng mạng viễn thông</a:t>
            </a:r>
            <a:endParaRPr lang="en-US" sz="1550" dirty="0"/>
          </a:p>
        </p:txBody>
      </p:sp>
      <p:sp>
        <p:nvSpPr>
          <p:cNvPr id="15" name="Text 13"/>
          <p:cNvSpPr/>
          <p:nvPr/>
        </p:nvSpPr>
        <p:spPr>
          <a:xfrm>
            <a:off x="7704177" y="4872514"/>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Quản lý bởi nhà cung cấp dịch vụ viễn thông</a:t>
            </a:r>
            <a:endParaRPr lang="en-US" sz="1550" dirty="0"/>
          </a:p>
        </p:txBody>
      </p:sp>
      <p:sp>
        <p:nvSpPr>
          <p:cNvPr id="16" name="Text 14"/>
          <p:cNvSpPr/>
          <p:nvPr/>
        </p:nvSpPr>
        <p:spPr>
          <a:xfrm>
            <a:off x="7704177" y="5259467"/>
            <a:ext cx="591121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66"/>
                </a:solidFill>
                <a:latin typeface="Inter" pitchFamily="34" charset="0"/>
                <a:ea typeface="Inter" pitchFamily="34" charset="-122"/>
                <a:cs typeface="Inter" pitchFamily="34" charset="-120"/>
              </a:rPr>
              <a:t>Ứng dụng: Internet, mạng ngân hàng toàn quốc</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65785" y="388977"/>
            <a:ext cx="4968002" cy="442079"/>
          </a:xfrm>
          <a:prstGeom prst="rect">
            <a:avLst/>
          </a:prstGeom>
          <a:noFill/>
          <a:ln/>
        </p:spPr>
        <p:txBody>
          <a:bodyPr wrap="none" lIns="0" tIns="0" rIns="0" bIns="0" rtlCol="0" anchor="t"/>
          <a:lstStyle/>
          <a:p>
            <a:pPr algn="l" indent="0" marL="0">
              <a:lnSpc>
                <a:spcPts val="3450"/>
              </a:lnSpc>
              <a:buNone/>
            </a:pPr>
            <a:r>
              <a:rPr lang="en-US" sz="2750" b="1" dirty="0">
                <a:solidFill>
                  <a:srgbClr val="000066"/>
                </a:solidFill>
                <a:latin typeface="Inter Bold" pitchFamily="34" charset="0"/>
                <a:ea typeface="Inter Bold" pitchFamily="34" charset="-122"/>
                <a:cs typeface="Inter Bold" pitchFamily="34" charset="-120"/>
              </a:rPr>
              <a:t>Các Loại Mạng Chuyên Dụng</a:t>
            </a:r>
            <a:endParaRPr lang="en-US" sz="2750" dirty="0"/>
          </a:p>
        </p:txBody>
      </p:sp>
      <p:sp>
        <p:nvSpPr>
          <p:cNvPr id="3" name="Text 1"/>
          <p:cNvSpPr/>
          <p:nvPr/>
        </p:nvSpPr>
        <p:spPr>
          <a:xfrm>
            <a:off x="565785" y="1184672"/>
            <a:ext cx="2456378" cy="220980"/>
          </a:xfrm>
          <a:prstGeom prst="rect">
            <a:avLst/>
          </a:prstGeom>
          <a:noFill/>
          <a:ln/>
        </p:spPr>
        <p:txBody>
          <a:bodyPr wrap="none" lIns="0" tIns="0" rIns="0" bIns="0" rtlCol="0" anchor="t"/>
          <a:lstStyle/>
          <a:p>
            <a:pPr algn="l" indent="0" marL="0">
              <a:lnSpc>
                <a:spcPts val="1700"/>
              </a:lnSpc>
              <a:buNone/>
            </a:pPr>
            <a:r>
              <a:rPr lang="en-US" sz="1350" b="1" dirty="0">
                <a:solidFill>
                  <a:srgbClr val="000066"/>
                </a:solidFill>
                <a:latin typeface="Inter Bold" pitchFamily="34" charset="0"/>
                <a:ea typeface="Inter Bold" pitchFamily="34" charset="-122"/>
                <a:cs typeface="Inter Bold" pitchFamily="34" charset="-120"/>
              </a:rPr>
              <a:t>SAN - Storage Area Network</a:t>
            </a:r>
            <a:endParaRPr lang="en-US" sz="1350" dirty="0"/>
          </a:p>
        </p:txBody>
      </p:sp>
      <p:pic>
        <p:nvPicPr>
          <p:cNvPr id="4" name="Image 0" descr="preencoded.png">    </p:cNvPr>
          <p:cNvPicPr>
            <a:picLocks noChangeAspect="1"/>
          </p:cNvPicPr>
          <p:nvPr/>
        </p:nvPicPr>
        <p:blipFill>
          <a:blip r:embed="rId1"/>
          <a:stretch>
            <a:fillRect/>
          </a:stretch>
        </p:blipFill>
        <p:spPr>
          <a:xfrm>
            <a:off x="565785" y="1564719"/>
            <a:ext cx="6576893" cy="6576893"/>
          </a:xfrm>
          <a:prstGeom prst="rect">
            <a:avLst/>
          </a:prstGeom>
        </p:spPr>
      </p:pic>
      <p:sp>
        <p:nvSpPr>
          <p:cNvPr id="5" name="Text 2"/>
          <p:cNvSpPr/>
          <p:nvPr/>
        </p:nvSpPr>
        <p:spPr>
          <a:xfrm>
            <a:off x="565785" y="8300680"/>
            <a:ext cx="6576893" cy="452438"/>
          </a:xfrm>
          <a:prstGeom prst="rect">
            <a:avLst/>
          </a:prstGeom>
          <a:noFill/>
          <a:ln/>
        </p:spPr>
        <p:txBody>
          <a:bodyPr wrap="square" lIns="0" tIns="0" rIns="0" bIns="0" rtlCol="0" anchor="t"/>
          <a:lstStyle/>
          <a:p>
            <a:pPr algn="l" indent="0" marL="0">
              <a:lnSpc>
                <a:spcPts val="1750"/>
              </a:lnSpc>
              <a:buNone/>
            </a:pPr>
            <a:r>
              <a:rPr lang="en-US" sz="1100" dirty="0">
                <a:solidFill>
                  <a:srgbClr val="000066"/>
                </a:solidFill>
                <a:latin typeface="Inter" pitchFamily="34" charset="0"/>
                <a:ea typeface="Inter" pitchFamily="34" charset="-122"/>
                <a:cs typeface="Inter" pitchFamily="34" charset="-120"/>
              </a:rPr>
              <a:t>Mạng chuyên dụng tốc độ cao dùng để chuyển dữ liệu giữa các máy chủ và thiết bị lưu trữ. Thường được sử dụng trong các trung tâm dữ liệu lớn để quản lý hàng nghìn terabyte thông tin.</a:t>
            </a:r>
            <a:endParaRPr lang="en-US" sz="1100" dirty="0"/>
          </a:p>
        </p:txBody>
      </p:sp>
      <p:sp>
        <p:nvSpPr>
          <p:cNvPr id="6" name="Text 3"/>
          <p:cNvSpPr/>
          <p:nvPr/>
        </p:nvSpPr>
        <p:spPr>
          <a:xfrm>
            <a:off x="7495342" y="1184672"/>
            <a:ext cx="2563178" cy="220980"/>
          </a:xfrm>
          <a:prstGeom prst="rect">
            <a:avLst/>
          </a:prstGeom>
          <a:noFill/>
          <a:ln/>
        </p:spPr>
        <p:txBody>
          <a:bodyPr wrap="none" lIns="0" tIns="0" rIns="0" bIns="0" rtlCol="0" anchor="t"/>
          <a:lstStyle/>
          <a:p>
            <a:pPr algn="l" indent="0" marL="0">
              <a:lnSpc>
                <a:spcPts val="1700"/>
              </a:lnSpc>
              <a:buNone/>
            </a:pPr>
            <a:r>
              <a:rPr lang="en-US" sz="1350" b="1" dirty="0">
                <a:solidFill>
                  <a:srgbClr val="000066"/>
                </a:solidFill>
                <a:latin typeface="Inter Bold" pitchFamily="34" charset="0"/>
                <a:ea typeface="Inter Bold" pitchFamily="34" charset="-122"/>
                <a:cs typeface="Inter Bold" pitchFamily="34" charset="-120"/>
              </a:rPr>
              <a:t>VPN - Virtual Private Network</a:t>
            </a:r>
            <a:endParaRPr lang="en-US" sz="1350" dirty="0"/>
          </a:p>
        </p:txBody>
      </p:sp>
      <p:pic>
        <p:nvPicPr>
          <p:cNvPr id="7" name="Image 1" descr="preencoded.png">    </p:cNvPr>
          <p:cNvPicPr>
            <a:picLocks noChangeAspect="1"/>
          </p:cNvPicPr>
          <p:nvPr/>
        </p:nvPicPr>
        <p:blipFill>
          <a:blip r:embed="rId2"/>
          <a:stretch>
            <a:fillRect/>
          </a:stretch>
        </p:blipFill>
        <p:spPr>
          <a:xfrm>
            <a:off x="7495342" y="1564719"/>
            <a:ext cx="6576893" cy="6576893"/>
          </a:xfrm>
          <a:prstGeom prst="rect">
            <a:avLst/>
          </a:prstGeom>
        </p:spPr>
      </p:pic>
      <p:sp>
        <p:nvSpPr>
          <p:cNvPr id="8" name="Text 4"/>
          <p:cNvSpPr/>
          <p:nvPr/>
        </p:nvSpPr>
        <p:spPr>
          <a:xfrm>
            <a:off x="7495342" y="8300680"/>
            <a:ext cx="6576893" cy="678656"/>
          </a:xfrm>
          <a:prstGeom prst="rect">
            <a:avLst/>
          </a:prstGeom>
          <a:noFill/>
          <a:ln/>
        </p:spPr>
        <p:txBody>
          <a:bodyPr wrap="square" lIns="0" tIns="0" rIns="0" bIns="0" rtlCol="0" anchor="t"/>
          <a:lstStyle/>
          <a:p>
            <a:pPr algn="l" indent="0" marL="0">
              <a:lnSpc>
                <a:spcPts val="1750"/>
              </a:lnSpc>
              <a:buNone/>
            </a:pPr>
            <a:r>
              <a:rPr lang="en-US" sz="1100" dirty="0">
                <a:solidFill>
                  <a:srgbClr val="000066"/>
                </a:solidFill>
                <a:latin typeface="Inter" pitchFamily="34" charset="0"/>
                <a:ea typeface="Inter" pitchFamily="34" charset="-122"/>
                <a:cs typeface="Inter" pitchFamily="34" charset="-120"/>
              </a:rPr>
              <a:t>Mạng riêng ảo được hình thành bằng cách kết nối máy tính từ các mạng khác nhau qua mạng công cộng (Internet). Đảm bảo bảo mật thông tin như thể bạn đang kết nối trực tiếp trong mạng nội bộ.</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2025-12-19T23:46:12Z</dcterms:created>
  <dcterms:modified xsi:type="dcterms:W3CDTF">2025-12-19T23:46:12Z</dcterms:modified>
</cp:coreProperties>
</file>